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6"/>
  </p:notesMasterIdLst>
  <p:handoutMasterIdLst>
    <p:handoutMasterId r:id="rId47"/>
  </p:handoutMasterIdLst>
  <p:sldIdLst>
    <p:sldId id="256" r:id="rId2"/>
    <p:sldId id="308" r:id="rId3"/>
    <p:sldId id="307" r:id="rId4"/>
    <p:sldId id="313" r:id="rId5"/>
    <p:sldId id="319" r:id="rId6"/>
    <p:sldId id="320" r:id="rId7"/>
    <p:sldId id="321" r:id="rId8"/>
    <p:sldId id="350" r:id="rId9"/>
    <p:sldId id="304" r:id="rId10"/>
    <p:sldId id="317" r:id="rId11"/>
    <p:sldId id="316" r:id="rId12"/>
    <p:sldId id="324" r:id="rId13"/>
    <p:sldId id="323" r:id="rId14"/>
    <p:sldId id="322" r:id="rId15"/>
    <p:sldId id="325" r:id="rId16"/>
    <p:sldId id="326" r:id="rId17"/>
    <p:sldId id="327" r:id="rId18"/>
    <p:sldId id="328" r:id="rId19"/>
    <p:sldId id="329" r:id="rId20"/>
    <p:sldId id="330" r:id="rId21"/>
    <p:sldId id="331" r:id="rId22"/>
    <p:sldId id="332" r:id="rId23"/>
    <p:sldId id="336" r:id="rId24"/>
    <p:sldId id="335" r:id="rId25"/>
    <p:sldId id="334" r:id="rId26"/>
    <p:sldId id="333" r:id="rId27"/>
    <p:sldId id="337" r:id="rId28"/>
    <p:sldId id="349" r:id="rId29"/>
    <p:sldId id="348" r:id="rId30"/>
    <p:sldId id="347" r:id="rId31"/>
    <p:sldId id="346" r:id="rId32"/>
    <p:sldId id="345" r:id="rId33"/>
    <p:sldId id="344" r:id="rId34"/>
    <p:sldId id="343" r:id="rId35"/>
    <p:sldId id="342" r:id="rId36"/>
    <p:sldId id="341" r:id="rId37"/>
    <p:sldId id="340" r:id="rId38"/>
    <p:sldId id="339" r:id="rId39"/>
    <p:sldId id="338" r:id="rId40"/>
    <p:sldId id="352" r:id="rId41"/>
    <p:sldId id="353" r:id="rId42"/>
    <p:sldId id="354" r:id="rId43"/>
    <p:sldId id="355" r:id="rId44"/>
    <p:sldId id="302" r:id="rId45"/>
  </p:sldIdLst>
  <p:sldSz cx="6858000" cy="9144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96" autoAdjust="0"/>
    <p:restoredTop sz="95204" autoAdjust="0"/>
  </p:normalViewPr>
  <p:slideViewPr>
    <p:cSldViewPr>
      <p:cViewPr varScale="1">
        <p:scale>
          <a:sx n="52" d="100"/>
          <a:sy n="52" d="100"/>
        </p:scale>
        <p:origin x="-2208" y="-90"/>
      </p:cViewPr>
      <p:guideLst>
        <p:guide orient="horz" pos="2880"/>
        <p:guide pos="2160"/>
      </p:guideLst>
    </p:cSldViewPr>
  </p:slideViewPr>
  <p:outlineViewPr>
    <p:cViewPr>
      <p:scale>
        <a:sx n="33" d="100"/>
        <a:sy n="33" d="100"/>
      </p:scale>
      <p:origin x="0" y="54162"/>
    </p:cViewPr>
  </p:outlineViewPr>
  <p:notesTextViewPr>
    <p:cViewPr>
      <p:scale>
        <a:sx n="100" d="100"/>
        <a:sy n="100" d="100"/>
      </p:scale>
      <p:origin x="0" y="0"/>
    </p:cViewPr>
  </p:notesTextViewPr>
  <p:sorterViewPr>
    <p:cViewPr>
      <p:scale>
        <a:sx n="66" d="100"/>
        <a:sy n="66" d="100"/>
      </p:scale>
      <p:origin x="0" y="318"/>
    </p:cViewPr>
  </p:sorterViewPr>
  <p:notesViewPr>
    <p:cSldViewPr>
      <p:cViewPr varScale="1">
        <p:scale>
          <a:sx n="49" d="100"/>
          <a:sy n="49" d="100"/>
        </p:scale>
        <p:origin x="-190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09" tIns="45703" rIns="91409" bIns="45703" rtlCol="0"/>
          <a:lstStyle>
            <a:lvl1pPr algn="l" fontAlgn="auto">
              <a:spcBef>
                <a:spcPts val="0"/>
              </a:spcBef>
              <a:spcAft>
                <a:spcPts val="0"/>
              </a:spcAft>
              <a:defRPr sz="1100">
                <a:latin typeface="+mn-lt"/>
              </a:defRPr>
            </a:lvl1pPr>
          </a:lstStyle>
          <a:p>
            <a:pPr>
              <a:defRPr/>
            </a:pPr>
            <a:endParaRPr lang="en-US" dirty="0"/>
          </a:p>
        </p:txBody>
      </p:sp>
      <p:sp>
        <p:nvSpPr>
          <p:cNvPr id="6" name="Footer Placeholder 3"/>
          <p:cNvSpPr txBox="1">
            <a:spLocks/>
          </p:cNvSpPr>
          <p:nvPr/>
        </p:nvSpPr>
        <p:spPr>
          <a:xfrm>
            <a:off x="0" y="8534400"/>
            <a:ext cx="6858000" cy="609600"/>
          </a:xfrm>
          <a:prstGeom prst="rect">
            <a:avLst/>
          </a:prstGeom>
        </p:spPr>
        <p:txBody>
          <a:bodyPr vert="horz" lIns="89705" tIns="44850" rIns="89705" bIns="4485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31570">
              <a:defRPr/>
            </a:pPr>
            <a:r>
              <a:rPr lang="en-US" sz="1100" dirty="0" smtClean="0">
                <a:latin typeface="MrsEavesBold" pitchFamily="2" charset="0"/>
              </a:rPr>
              <a:t>© 2011 SHCC                                          www.shccnet.org                                               August 2011</a:t>
            </a:r>
          </a:p>
          <a:p>
            <a:pPr algn="ctr" defTabSz="931570">
              <a:defRPr/>
            </a:pPr>
            <a:endParaRPr lang="en-US" sz="1100" dirty="0" smtClean="0">
              <a:latin typeface="MrsEavesBold" pitchFamily="2" charset="0"/>
            </a:endParaRPr>
          </a:p>
          <a:p>
            <a:pPr algn="ctr" defTabSz="931570">
              <a:defRPr/>
            </a:pPr>
            <a:endParaRPr lang="en-US" sz="1100" dirty="0">
              <a:latin typeface="MrsEavesBold" pitchFamily="2" charset="0"/>
            </a:endParaRPr>
          </a:p>
        </p:txBody>
      </p:sp>
      <p:sp>
        <p:nvSpPr>
          <p:cNvPr id="4" name="Slide Number Placeholder 3"/>
          <p:cNvSpPr>
            <a:spLocks noGrp="1"/>
          </p:cNvSpPr>
          <p:nvPr>
            <p:ph type="sldNum" sz="quarter" idx="3"/>
          </p:nvPr>
        </p:nvSpPr>
        <p:spPr>
          <a:xfrm>
            <a:off x="3884027" y="8684926"/>
            <a:ext cx="2972421" cy="457513"/>
          </a:xfrm>
          <a:prstGeom prst="rect">
            <a:avLst/>
          </a:prstGeom>
        </p:spPr>
        <p:txBody>
          <a:bodyPr vert="horz" lIns="89730" tIns="44865" rIns="89730" bIns="44865" rtlCol="0" anchor="b"/>
          <a:lstStyle>
            <a:lvl1pPr algn="r">
              <a:defRPr sz="1200"/>
            </a:lvl1pPr>
          </a:lstStyle>
          <a:p>
            <a:fld id="{AABD89A9-D134-4C85-9A4A-36FA536AA8F7}"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143125" y="687388"/>
            <a:ext cx="2571750" cy="3429000"/>
          </a:xfrm>
          <a:prstGeom prst="rect">
            <a:avLst/>
          </a:prstGeom>
          <a:noFill/>
          <a:ln w="12700">
            <a:solidFill>
              <a:prstClr val="black"/>
            </a:solidFill>
          </a:ln>
        </p:spPr>
        <p:txBody>
          <a:bodyPr vert="horz" lIns="91409" tIns="45703" rIns="91409" bIns="45703"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09" tIns="45703" rIns="91409" bIns="4570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2143125" y="687388"/>
            <a:ext cx="2571750" cy="342900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xfrm>
            <a:off x="3884613" y="8685213"/>
            <a:ext cx="2971800" cy="457200"/>
          </a:xfrm>
          <a:prstGeom prst="rect">
            <a:avLst/>
          </a:prstGeom>
          <a:ln>
            <a:miter lim="800000"/>
            <a:headEnd/>
            <a:tailEnd/>
          </a:ln>
        </p:spPr>
        <p:txBody>
          <a:bodyPr wrap="square" lIns="91435" tIns="45718" rIns="91435" bIns="45718" numCol="1" anchorCtr="0" compatLnSpc="1">
            <a:prstTxWarp prst="textNoShape">
              <a:avLst/>
            </a:prstTxWarp>
          </a:bodyPr>
          <a:lstStyle/>
          <a:p>
            <a:pPr fontAlgn="base">
              <a:spcBef>
                <a:spcPct val="0"/>
              </a:spcBef>
              <a:spcAft>
                <a:spcPct val="0"/>
              </a:spcAft>
              <a:defRPr/>
            </a:pPr>
            <a:fld id="{D41A78FF-4956-428B-BA93-9916376AEC94}" type="slidenum">
              <a:rPr lang="en-US" smtClean="0"/>
              <a:pPr fontAlgn="base">
                <a:spcBef>
                  <a:spcPct val="0"/>
                </a:spcBef>
                <a:spcAft>
                  <a:spcPct val="0"/>
                </a:spcAft>
                <a:defRPr/>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6858000" cy="9144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48816" y="93134"/>
            <a:ext cx="6760369" cy="89217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47626" y="1932518"/>
            <a:ext cx="6765131" cy="2036233"/>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47626" y="1862667"/>
            <a:ext cx="6765131" cy="16086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7626" y="3968751"/>
            <a:ext cx="6765131" cy="14816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971550" y="4267200"/>
            <a:ext cx="4800600" cy="21336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342900" y="2007908"/>
            <a:ext cx="6172200" cy="1960033"/>
          </a:xfrm>
        </p:spPr>
        <p:txBody>
          <a:bodyPr anchor="ctr"/>
          <a:lstStyle>
            <a:lvl1pPr algn="ctr">
              <a:defRPr lang="en-US" dirty="0">
                <a:solidFill>
                  <a:srgbClr val="FFFFFF"/>
                </a:solidFill>
              </a:defRPr>
            </a:lvl1p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2F5313F-D195-4D0B-94CD-CD3ADBC68AE3}" type="datetimeFigureOut">
              <a:rPr lang="en-US"/>
              <a:pPr>
                <a:defRPr/>
              </a:pPr>
              <a:t>7/22/2015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56A127BF-6A23-4608-900A-C6916E8F597D}" type="slidenum">
              <a:rPr lang="en-US"/>
              <a:pPr>
                <a:defRPr/>
              </a:pPr>
              <a:t>‹#›</a:t>
            </a:fld>
            <a:endParaRPr lang="en-US"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9"/>
            <a:ext cx="150876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66188"/>
            <a:ext cx="41719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0DEB26F-DBE4-4CF0-97C3-46ABB42FC86D}" type="datetimeFigureOut">
              <a:rPr lang="en-US"/>
              <a:pPr>
                <a:defRPr/>
              </a:pPr>
              <a:t>7/22/2015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5458A598-4C88-4432-B0E1-28C6AAE55817}" type="slidenum">
              <a:rPr lang="en-US"/>
              <a:pPr>
                <a:defRPr/>
              </a:pPr>
              <a:t>‹#›</a:t>
            </a:fld>
            <a:endParaRPr lang="en-US"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85800" y="1930400"/>
            <a:ext cx="58293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5FD9276-BC9A-4E06-B548-CFD8EF76FC7D}" type="datetimeFigureOut">
              <a:rPr lang="en-US"/>
              <a:pPr>
                <a:defRPr/>
              </a:pPr>
              <a:t>7/22/2015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63C9CE6B-024B-4682-A693-1088CBF2E847}" type="slidenum">
              <a:rPr lang="en-US"/>
              <a:pPr>
                <a:defRPr/>
              </a:pPr>
              <a:t>‹#›</a:t>
            </a:fld>
            <a:endParaRPr lang="en-US"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6858000" cy="9144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48985" y="93007"/>
            <a:ext cx="6760029" cy="892293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flipV="1">
            <a:off x="52388" y="3168651"/>
            <a:ext cx="6760369" cy="122767"/>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52388" y="3122085"/>
            <a:ext cx="6760369" cy="6138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51197" y="3291418"/>
            <a:ext cx="6761559" cy="61383"/>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41735" y="1270001"/>
            <a:ext cx="5829300" cy="1816100"/>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541735" y="3397251"/>
            <a:ext cx="5829300" cy="1784349"/>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F5C29BE-17FA-41CF-A072-B40BBB40AEDA}" type="datetimeFigureOut">
              <a:rPr lang="en-US"/>
              <a:pPr>
                <a:defRPr/>
              </a:pPr>
              <a:t>7/22/2015</a:t>
            </a:fld>
            <a:endParaRPr lang="en-US" dirty="0"/>
          </a:p>
        </p:txBody>
      </p:sp>
      <p:sp>
        <p:nvSpPr>
          <p:cNvPr id="10" name="Footer Placeholder 4"/>
          <p:cNvSpPr>
            <a:spLocks noGrp="1"/>
          </p:cNvSpPr>
          <p:nvPr>
            <p:ph type="ftr" sz="quarter" idx="11"/>
          </p:nvPr>
        </p:nvSpPr>
        <p:spPr>
          <a:xfrm>
            <a:off x="600075" y="8229600"/>
            <a:ext cx="3000375" cy="609600"/>
          </a:xfrm>
        </p:spPr>
        <p:txBody>
          <a:bodyPr/>
          <a:lstStyle>
            <a:lvl1pPr>
              <a:defRPr/>
            </a:lvl1pPr>
          </a:lstStyle>
          <a:p>
            <a:pPr>
              <a:defRPr/>
            </a:pPr>
            <a:endParaRPr lang="en-US" dirty="0"/>
          </a:p>
        </p:txBody>
      </p:sp>
      <p:sp>
        <p:nvSpPr>
          <p:cNvPr id="11" name="Slide Number Placeholder 5"/>
          <p:cNvSpPr>
            <a:spLocks noGrp="1"/>
          </p:cNvSpPr>
          <p:nvPr>
            <p:ph type="sldNum" sz="quarter" idx="12"/>
          </p:nvPr>
        </p:nvSpPr>
        <p:spPr>
          <a:xfrm>
            <a:off x="109538" y="8278284"/>
            <a:ext cx="342900" cy="609600"/>
          </a:xfrm>
        </p:spPr>
        <p:txBody>
          <a:bodyPr/>
          <a:lstStyle>
            <a:lvl1pPr>
              <a:defRPr/>
            </a:lvl1pPr>
          </a:lstStyle>
          <a:p>
            <a:pPr>
              <a:defRPr/>
            </a:pPr>
            <a:fld id="{032C4701-42F5-492B-92FE-FA3758293BA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85800" y="1930400"/>
            <a:ext cx="281178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3700463" y="1930400"/>
            <a:ext cx="281178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1E0D9B4-B00C-47E8-83CE-8B76A8305A63}" type="datetimeFigureOut">
              <a:rPr lang="en-US"/>
              <a:pPr>
                <a:defRPr/>
              </a:pPr>
              <a:t>7/22/2015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F4271401-2AD0-479D-8DEE-D0A570D1384D}" type="slidenum">
              <a:rPr lang="en-US"/>
              <a:pPr>
                <a:defRPr/>
              </a:pPr>
              <a:t>‹#›</a:t>
            </a:fld>
            <a:endParaRPr lang="en-US"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64067"/>
            <a:ext cx="58293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930400"/>
            <a:ext cx="2800350" cy="1016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3714750" y="1930400"/>
            <a:ext cx="2800350" cy="1016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685800" y="2997200"/>
            <a:ext cx="280035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3714750" y="2997200"/>
            <a:ext cx="280035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E5C7A689-8257-4F4E-B236-0E620E512CA6}" type="datetimeFigureOut">
              <a:rPr lang="en-US"/>
              <a:pPr>
                <a:defRPr/>
              </a:pPr>
              <a:t>7/22/2015</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AD8C0358-D2F9-4477-B5AA-36FA5CA9BDC7}" type="slidenum">
              <a:rPr lang="en-US"/>
              <a:pPr>
                <a:defRPr/>
              </a:pPr>
              <a:t>‹#›</a:t>
            </a:fld>
            <a:endParaRPr lang="en-US"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8CE0AD6-B708-4B74-9BFC-CF3D580DA14B}" type="datetimeFigureOut">
              <a:rPr lang="en-US"/>
              <a:pPr>
                <a:defRPr/>
              </a:pPr>
              <a:t>7/22/2015</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20312D53-7C0C-4157-ADF5-C0C11225C3BA}" type="slidenum">
              <a:rPr lang="en-US"/>
              <a:pPr>
                <a:defRPr/>
              </a:pPr>
              <a:t>‹#›</a:t>
            </a:fld>
            <a:endParaRPr lang="en-US"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1D584FD-1F0F-4596-BCF8-B66260DC9D9F}" type="datetimeFigureOut">
              <a:rPr lang="en-US"/>
              <a:pPr>
                <a:defRPr/>
              </a:pPr>
              <a:t>7/22/2015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EC5513B9-F854-4343-BB23-C1550AAD7F2A}" type="slidenum">
              <a:rPr lang="en-US"/>
              <a:pPr>
                <a:defRPr/>
              </a:pPr>
              <a:t>‹#›</a:t>
            </a:fld>
            <a:endParaRPr lang="en-US"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6858000" cy="9144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ounded Rectangle 5"/>
          <p:cNvSpPr/>
          <p:nvPr/>
        </p:nvSpPr>
        <p:spPr>
          <a:xfrm>
            <a:off x="47625" y="93133"/>
            <a:ext cx="6760369" cy="8923867"/>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685800" y="364067"/>
            <a:ext cx="5829300" cy="1524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685800" y="2133600"/>
            <a:ext cx="1428750" cy="59944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228850" y="2133600"/>
            <a:ext cx="4286250" cy="599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D398E92D-9AD5-46F8-9CD2-EAC62EB38CBB}" type="datetimeFigureOut">
              <a:rPr lang="en-US"/>
              <a:pPr>
                <a:defRPr/>
              </a:pPr>
              <a:t>7/22/2015</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C5A54C53-8513-4F02-A409-7C9B81DE5B80}" type="slidenum">
              <a:rPr lang="en-US"/>
              <a:pPr>
                <a:defRPr/>
              </a:pPr>
              <a:t>‹#›</a:t>
            </a:fld>
            <a:endParaRPr lang="en-US"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51198" y="6244167"/>
            <a:ext cx="6755606" cy="122767"/>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51198" y="6199718"/>
            <a:ext cx="6755606" cy="6138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51198" y="6364818"/>
            <a:ext cx="6755606" cy="6350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685800" y="6534067"/>
            <a:ext cx="5486400" cy="696384"/>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85800" y="7261100"/>
            <a:ext cx="5486400" cy="9144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51231" y="88901"/>
            <a:ext cx="6751405" cy="6108700"/>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94F991D0-0E99-4591-81FF-A7F8D94A8766}" type="datetimeFigureOut">
              <a:rPr lang="en-US"/>
              <a:pPr>
                <a:defRPr/>
              </a:pPr>
              <a:t>7/22/2015</a:t>
            </a:fld>
            <a:endParaRPr lang="en-US" dirty="0"/>
          </a:p>
        </p:txBody>
      </p:sp>
      <p:sp>
        <p:nvSpPr>
          <p:cNvPr id="9" name="Footer Placeholder 5"/>
          <p:cNvSpPr>
            <a:spLocks noGrp="1"/>
          </p:cNvSpPr>
          <p:nvPr>
            <p:ph type="ftr" sz="quarter" idx="11"/>
          </p:nvPr>
        </p:nvSpPr>
        <p:spPr>
          <a:xfrm>
            <a:off x="685800" y="8229600"/>
            <a:ext cx="2914650" cy="609600"/>
          </a:xfr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a:xfrm>
            <a:off x="109538" y="8278284"/>
            <a:ext cx="342900" cy="609600"/>
          </a:xfrm>
        </p:spPr>
        <p:txBody>
          <a:bodyPr/>
          <a:lstStyle>
            <a:lvl1pPr>
              <a:defRPr/>
            </a:lvl1pPr>
          </a:lstStyle>
          <a:p>
            <a:pPr>
              <a:defRPr/>
            </a:pPr>
            <a:fld id="{310EE164-352F-4051-807F-E89B9241A6D1}" type="slidenum">
              <a:rPr lang="en-US"/>
              <a:pPr>
                <a:defRPr/>
              </a:pPr>
              <a:t>‹#›</a:t>
            </a:fld>
            <a:endParaRPr lang="en-US"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6858000" cy="9144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Rounded Rectangle 7"/>
          <p:cNvSpPr/>
          <p:nvPr/>
        </p:nvSpPr>
        <p:spPr>
          <a:xfrm>
            <a:off x="47625" y="93133"/>
            <a:ext cx="6760369" cy="8923867"/>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21"/>
          <p:cNvSpPr>
            <a:spLocks noGrp="1"/>
          </p:cNvSpPr>
          <p:nvPr>
            <p:ph type="title"/>
          </p:nvPr>
        </p:nvSpPr>
        <p:spPr bwMode="auto">
          <a:xfrm>
            <a:off x="685800" y="366184"/>
            <a:ext cx="5829300" cy="1524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685800" y="1930400"/>
            <a:ext cx="5829300" cy="609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629150" y="8255000"/>
            <a:ext cx="1857375" cy="63500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31841829-DA45-498A-8EFD-2A01E62D3972}" type="datetimeFigureOut">
              <a:rPr lang="en-US"/>
              <a:pPr>
                <a:defRPr/>
              </a:pPr>
              <a:t>7/22/2015</a:t>
            </a:fld>
            <a:endParaRPr lang="en-US" dirty="0"/>
          </a:p>
        </p:txBody>
      </p:sp>
      <p:sp>
        <p:nvSpPr>
          <p:cNvPr id="3" name="Footer Placeholder 2"/>
          <p:cNvSpPr>
            <a:spLocks noGrp="1"/>
          </p:cNvSpPr>
          <p:nvPr>
            <p:ph type="ftr" sz="quarter" idx="3"/>
          </p:nvPr>
        </p:nvSpPr>
        <p:spPr>
          <a:xfrm>
            <a:off x="685800" y="8229600"/>
            <a:ext cx="2971800" cy="6096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dirty="0"/>
          </a:p>
        </p:txBody>
      </p:sp>
      <p:sp>
        <p:nvSpPr>
          <p:cNvPr id="23" name="Slide Number Placeholder 22"/>
          <p:cNvSpPr>
            <a:spLocks noGrp="1"/>
          </p:cNvSpPr>
          <p:nvPr>
            <p:ph type="sldNum" sz="quarter" idx="4"/>
          </p:nvPr>
        </p:nvSpPr>
        <p:spPr>
          <a:xfrm>
            <a:off x="109538" y="8280400"/>
            <a:ext cx="342900" cy="6096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86A969D4-A234-4A76-82CF-873BFE387DA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08" r:id="rId2"/>
    <p:sldLayoutId id="2147483816" r:id="rId3"/>
    <p:sldLayoutId id="2147483809" r:id="rId4"/>
    <p:sldLayoutId id="2147483810" r:id="rId5"/>
    <p:sldLayoutId id="2147483811" r:id="rId6"/>
    <p:sldLayoutId id="2147483812" r:id="rId7"/>
    <p:sldLayoutId id="2147483817" r:id="rId8"/>
    <p:sldLayoutId id="2147483818" r:id="rId9"/>
    <p:sldLayoutId id="2147483813" r:id="rId10"/>
    <p:sldLayoutId id="2147483814" r:id="rId11"/>
  </p:sldLayoutIdLst>
  <p:transition spd="med">
    <p:dissolve/>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3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ctrTitle"/>
          </p:nvPr>
        </p:nvSpPr>
        <p:spPr>
          <a:xfrm>
            <a:off x="342900" y="2008718"/>
            <a:ext cx="6172200" cy="1960033"/>
          </a:xfrm>
        </p:spPr>
        <p:txBody>
          <a:bodyPr/>
          <a:lstStyle/>
          <a:p>
            <a:pPr eaLnBrk="1" hangingPunct="1"/>
            <a:r>
              <a:rPr lang="en-US" sz="3200" b="1" i="1" dirty="0" smtClean="0">
                <a:solidFill>
                  <a:schemeClr val="tx1"/>
                </a:solidFill>
              </a:rPr>
              <a:t>Preparing for REAC Inspections: The Quick and Easy</a:t>
            </a:r>
            <a:endParaRPr sz="3200" b="1" dirty="0" smtClean="0">
              <a:solidFill>
                <a:schemeClr val="tx1"/>
              </a:solidFill>
            </a:endParaRPr>
          </a:p>
        </p:txBody>
      </p:sp>
      <p:sp>
        <p:nvSpPr>
          <p:cNvPr id="6147" name="TextBox 2"/>
          <p:cNvSpPr txBox="1">
            <a:spLocks noChangeArrowheads="1"/>
          </p:cNvSpPr>
          <p:nvPr/>
        </p:nvSpPr>
        <p:spPr bwMode="auto">
          <a:xfrm>
            <a:off x="152400" y="4495800"/>
            <a:ext cx="6553200" cy="4216539"/>
          </a:xfrm>
          <a:prstGeom prst="rect">
            <a:avLst/>
          </a:prstGeom>
          <a:noFill/>
          <a:ln w="9525">
            <a:noFill/>
            <a:miter lim="800000"/>
            <a:headEnd/>
            <a:tailEnd/>
          </a:ln>
        </p:spPr>
        <p:txBody>
          <a:bodyPr wrap="square">
            <a:spAutoFit/>
          </a:bodyPr>
          <a:lstStyle/>
          <a:p>
            <a:pPr algn="ctr"/>
            <a:r>
              <a:rPr lang="en-US" sz="2800" dirty="0" smtClean="0"/>
              <a:t>Southwest </a:t>
            </a:r>
            <a:r>
              <a:rPr lang="en-US" sz="2800" dirty="0"/>
              <a:t>Housing Compliance </a:t>
            </a:r>
            <a:r>
              <a:rPr lang="en-US" sz="2800" dirty="0" smtClean="0"/>
              <a:t>Corporation</a:t>
            </a:r>
          </a:p>
          <a:p>
            <a:pPr algn="ctr"/>
            <a:endParaRPr lang="en-US" sz="2800" dirty="0"/>
          </a:p>
          <a:p>
            <a:pPr algn="ctr"/>
            <a:r>
              <a:rPr lang="en-US" sz="2400" dirty="0" smtClean="0"/>
              <a:t>Presented </a:t>
            </a:r>
            <a:r>
              <a:rPr lang="en-US" sz="2400" dirty="0"/>
              <a:t>by: </a:t>
            </a:r>
            <a:endParaRPr lang="en-US" sz="2400" dirty="0" smtClean="0"/>
          </a:p>
          <a:p>
            <a:pPr algn="ctr"/>
            <a:endParaRPr lang="en-US" sz="400" dirty="0"/>
          </a:p>
          <a:p>
            <a:pPr algn="ctr"/>
            <a:r>
              <a:rPr lang="en-US" sz="2400" b="1" dirty="0" smtClean="0"/>
              <a:t>Brad Kothmann</a:t>
            </a:r>
          </a:p>
          <a:p>
            <a:pPr algn="ctr"/>
            <a:r>
              <a:rPr lang="en-US" sz="2400" i="1" dirty="0" smtClean="0"/>
              <a:t>Director of Property Standards &amp; </a:t>
            </a:r>
          </a:p>
          <a:p>
            <a:pPr algn="ctr"/>
            <a:r>
              <a:rPr lang="en-US" sz="2400" i="1" dirty="0" smtClean="0"/>
              <a:t>REAC Inspector</a:t>
            </a:r>
            <a:endParaRPr lang="en-US" sz="2400" dirty="0" smtClean="0"/>
          </a:p>
          <a:p>
            <a:pPr algn="ctr"/>
            <a:endParaRPr lang="en-US" sz="2400" dirty="0" smtClean="0"/>
          </a:p>
          <a:p>
            <a:pPr algn="ctr"/>
            <a:r>
              <a:rPr lang="en-US" sz="2400" dirty="0" smtClean="0"/>
              <a:t>July 23, </a:t>
            </a:r>
            <a:r>
              <a:rPr lang="en-US" sz="2400" dirty="0" smtClean="0"/>
              <a:t>2015</a:t>
            </a:r>
            <a:endParaRPr lang="en-US" sz="2400" dirty="0"/>
          </a:p>
          <a:p>
            <a:pPr algn="ctr"/>
            <a:endParaRPr lang="en-US" dirty="0"/>
          </a:p>
          <a:p>
            <a:pPr algn="ctr"/>
            <a:endParaRPr lang="en-US" dirty="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41" name="Text Box 2"/>
          <p:cNvSpPr txBox="1">
            <a:spLocks noChangeArrowheads="1"/>
          </p:cNvSpPr>
          <p:nvPr/>
        </p:nvSpPr>
        <p:spPr bwMode="auto">
          <a:xfrm>
            <a:off x="228600" y="2743200"/>
            <a:ext cx="4103944" cy="492443"/>
          </a:xfrm>
          <a:prstGeom prst="rect">
            <a:avLst/>
          </a:prstGeom>
          <a:noFill/>
          <a:ln w="9525">
            <a:noFill/>
            <a:miter lim="800000"/>
            <a:headEnd/>
            <a:tailEnd/>
          </a:ln>
        </p:spPr>
        <p:txBody>
          <a:bodyPr wrap="none">
            <a:spAutoFit/>
          </a:bodyPr>
          <a:lstStyle/>
          <a:p>
            <a:pPr eaLnBrk="0" hangingPunct="0"/>
            <a:r>
              <a:rPr lang="en-US" sz="2600" dirty="0">
                <a:latin typeface="Calibri" pitchFamily="34" charset="0"/>
              </a:rPr>
              <a:t>Site: </a:t>
            </a:r>
            <a:r>
              <a:rPr lang="en-US" sz="2600" dirty="0" smtClean="0">
                <a:latin typeface="Calibri" pitchFamily="34" charset="0"/>
              </a:rPr>
              <a:t>Exposed Wires - </a:t>
            </a:r>
            <a:r>
              <a:rPr lang="en-US" sz="2600" dirty="0">
                <a:latin typeface="Calibri" pitchFamily="34" charset="0"/>
              </a:rPr>
              <a:t>Level </a:t>
            </a:r>
            <a:r>
              <a:rPr lang="en-US" sz="2600" dirty="0" smtClean="0">
                <a:latin typeface="Calibri" pitchFamily="34" charset="0"/>
              </a:rPr>
              <a:t>3</a:t>
            </a:r>
            <a:endParaRPr lang="en-US" sz="2600" dirty="0">
              <a:latin typeface="Calibri" pitchFamily="34" charset="0"/>
            </a:endParaRPr>
          </a:p>
        </p:txBody>
      </p:sp>
      <p:sp>
        <p:nvSpPr>
          <p:cNvPr id="42" name="Text Box 3"/>
          <p:cNvSpPr txBox="1">
            <a:spLocks noChangeArrowheads="1"/>
          </p:cNvSpPr>
          <p:nvPr/>
        </p:nvSpPr>
        <p:spPr bwMode="auto">
          <a:xfrm>
            <a:off x="228600" y="1905000"/>
            <a:ext cx="3040063" cy="584200"/>
          </a:xfrm>
          <a:prstGeom prst="rect">
            <a:avLst/>
          </a:prstGeom>
          <a:solidFill>
            <a:srgbClr val="FFFF99">
              <a:alpha val="50195"/>
            </a:srgbClr>
          </a:solidFill>
          <a:ln w="50800">
            <a:solidFill>
              <a:schemeClr val="tx1"/>
            </a:solidFill>
            <a:miter lim="800000"/>
            <a:headEnd/>
            <a:tailEnd/>
          </a:ln>
        </p:spPr>
        <p:txBody>
          <a:bodyPr>
            <a:spAutoFit/>
          </a:bodyPr>
          <a:lstStyle/>
          <a:p>
            <a:pPr algn="ctr">
              <a:spcBef>
                <a:spcPct val="50000"/>
              </a:spcBef>
            </a:pPr>
            <a:r>
              <a:rPr lang="en-US" sz="3200" b="1" dirty="0">
                <a:latin typeface="Calibri" pitchFamily="34" charset="0"/>
              </a:rPr>
              <a:t>Scoring</a:t>
            </a:r>
          </a:p>
        </p:txBody>
      </p:sp>
      <p:sp>
        <p:nvSpPr>
          <p:cNvPr id="45" name="Text Box 9"/>
          <p:cNvSpPr txBox="1">
            <a:spLocks noChangeArrowheads="1"/>
          </p:cNvSpPr>
          <p:nvPr/>
        </p:nvSpPr>
        <p:spPr bwMode="auto">
          <a:xfrm>
            <a:off x="228600" y="6705600"/>
            <a:ext cx="6477000" cy="1692771"/>
          </a:xfrm>
          <a:prstGeom prst="rect">
            <a:avLst/>
          </a:prstGeom>
          <a:noFill/>
          <a:ln w="9525">
            <a:noFill/>
            <a:miter lim="800000"/>
            <a:headEnd/>
            <a:tailEnd/>
          </a:ln>
        </p:spPr>
        <p:txBody>
          <a:bodyPr wrap="square">
            <a:spAutoFit/>
          </a:bodyPr>
          <a:lstStyle/>
          <a:p>
            <a:pPr eaLnBrk="0" hangingPunct="0"/>
            <a:r>
              <a:rPr lang="en-US" sz="2000" dirty="0">
                <a:latin typeface="Calibri" pitchFamily="34" charset="0"/>
              </a:rPr>
              <a:t>(Area Points x Item Weight x Criticality x </a:t>
            </a:r>
            <a:r>
              <a:rPr lang="en-US" sz="2000" dirty="0" smtClean="0">
                <a:latin typeface="Calibri" pitchFamily="34" charset="0"/>
              </a:rPr>
              <a:t>Severity)</a:t>
            </a:r>
            <a:endParaRPr lang="en-US" sz="2000" dirty="0">
              <a:latin typeface="Calibri" pitchFamily="34" charset="0"/>
            </a:endParaRPr>
          </a:p>
          <a:p>
            <a:pPr eaLnBrk="0" hangingPunct="0"/>
            <a:r>
              <a:rPr lang="en-US" sz="2000" dirty="0" smtClean="0">
                <a:solidFill>
                  <a:srgbClr val="FF0000"/>
                </a:solidFill>
                <a:latin typeface="Calibri" pitchFamily="34" charset="0"/>
              </a:rPr>
              <a:t>        </a:t>
            </a:r>
            <a:r>
              <a:rPr lang="en-US" sz="2400" dirty="0" smtClean="0">
                <a:solidFill>
                  <a:srgbClr val="FF0000"/>
                </a:solidFill>
                <a:latin typeface="Calibri" pitchFamily="34" charset="0"/>
              </a:rPr>
              <a:t>15</a:t>
            </a:r>
            <a:r>
              <a:rPr lang="en-US" sz="2400" dirty="0" smtClean="0">
                <a:latin typeface="Calibri" pitchFamily="34" charset="0"/>
              </a:rPr>
              <a:t> </a:t>
            </a:r>
            <a:r>
              <a:rPr lang="en-US" sz="2400" dirty="0">
                <a:latin typeface="Calibri" pitchFamily="34" charset="0"/>
              </a:rPr>
              <a:t>x </a:t>
            </a:r>
            <a:r>
              <a:rPr lang="en-US" sz="2400" dirty="0">
                <a:solidFill>
                  <a:srgbClr val="FF0000"/>
                </a:solidFill>
                <a:latin typeface="Calibri" pitchFamily="34" charset="0"/>
              </a:rPr>
              <a:t>0.125</a:t>
            </a:r>
            <a:r>
              <a:rPr lang="en-US" sz="2400" dirty="0">
                <a:solidFill>
                  <a:schemeClr val="accent2"/>
                </a:solidFill>
                <a:latin typeface="Calibri" pitchFamily="34" charset="0"/>
              </a:rPr>
              <a:t> </a:t>
            </a:r>
            <a:r>
              <a:rPr lang="en-US" sz="2400" dirty="0">
                <a:latin typeface="Calibri" pitchFamily="34" charset="0"/>
              </a:rPr>
              <a:t>x</a:t>
            </a:r>
            <a:r>
              <a:rPr lang="en-US" sz="2400" dirty="0">
                <a:solidFill>
                  <a:srgbClr val="FF0000"/>
                </a:solidFill>
                <a:latin typeface="Calibri" pitchFamily="34" charset="0"/>
              </a:rPr>
              <a:t> 5.0 </a:t>
            </a:r>
            <a:r>
              <a:rPr lang="en-US" sz="2400" dirty="0">
                <a:latin typeface="Calibri" pitchFamily="34" charset="0"/>
              </a:rPr>
              <a:t>x</a:t>
            </a:r>
            <a:r>
              <a:rPr lang="en-US" sz="2400" dirty="0">
                <a:solidFill>
                  <a:srgbClr val="FF0000"/>
                </a:solidFill>
                <a:latin typeface="Calibri" pitchFamily="34" charset="0"/>
              </a:rPr>
              <a:t> </a:t>
            </a:r>
            <a:r>
              <a:rPr lang="en-US" sz="2400" dirty="0" smtClean="0">
                <a:solidFill>
                  <a:srgbClr val="FF0000"/>
                </a:solidFill>
                <a:latin typeface="Calibri" pitchFamily="34" charset="0"/>
              </a:rPr>
              <a:t>1.0 </a:t>
            </a:r>
            <a:r>
              <a:rPr lang="en-US" sz="2400" dirty="0">
                <a:latin typeface="Calibri" pitchFamily="34" charset="0"/>
              </a:rPr>
              <a:t>= </a:t>
            </a:r>
            <a:r>
              <a:rPr lang="en-US" sz="2400" dirty="0" smtClean="0">
                <a:solidFill>
                  <a:srgbClr val="FF0000"/>
                </a:solidFill>
                <a:latin typeface="Calibri" pitchFamily="34" charset="0"/>
              </a:rPr>
              <a:t>9.4 points</a:t>
            </a:r>
          </a:p>
          <a:p>
            <a:pPr eaLnBrk="0" hangingPunct="0"/>
            <a:r>
              <a:rPr lang="en-US" sz="2400" dirty="0" smtClean="0">
                <a:solidFill>
                  <a:srgbClr val="FF0000"/>
                </a:solidFill>
                <a:latin typeface="Calibri" pitchFamily="34" charset="0"/>
              </a:rPr>
              <a:t>                                                 </a:t>
            </a:r>
            <a:r>
              <a:rPr lang="en-US" sz="2400" dirty="0" smtClean="0">
                <a:solidFill>
                  <a:srgbClr val="0070C0"/>
                </a:solidFill>
                <a:latin typeface="Calibri" pitchFamily="34" charset="0"/>
              </a:rPr>
              <a:t>7.5 points max. loss</a:t>
            </a:r>
            <a:endParaRPr lang="en-US" sz="2400" dirty="0">
              <a:solidFill>
                <a:srgbClr val="0070C0"/>
              </a:solidFill>
              <a:latin typeface="Calibri" pitchFamily="34" charset="0"/>
            </a:endParaRPr>
          </a:p>
          <a:p>
            <a:pPr eaLnBrk="0" hangingPunct="0"/>
            <a:endParaRPr lang="en-US" sz="3600" dirty="0">
              <a:solidFill>
                <a:srgbClr val="FF0000"/>
              </a:solidFill>
              <a:latin typeface="Calibri" pitchFamily="34" charset="0"/>
            </a:endParaRPr>
          </a:p>
        </p:txBody>
      </p:sp>
      <p:sp>
        <p:nvSpPr>
          <p:cNvPr id="47" name="Text Box 16"/>
          <p:cNvSpPr txBox="1">
            <a:spLocks noChangeArrowheads="1"/>
          </p:cNvSpPr>
          <p:nvPr/>
        </p:nvSpPr>
        <p:spPr bwMode="auto">
          <a:xfrm>
            <a:off x="11323638" y="5362575"/>
            <a:ext cx="184150" cy="338138"/>
          </a:xfrm>
          <a:prstGeom prst="rect">
            <a:avLst/>
          </a:prstGeom>
          <a:noFill/>
          <a:ln w="9525">
            <a:noFill/>
            <a:miter lim="800000"/>
            <a:headEnd/>
            <a:tailEnd/>
          </a:ln>
        </p:spPr>
        <p:txBody>
          <a:bodyPr wrap="none">
            <a:spAutoFit/>
          </a:bodyPr>
          <a:lstStyle/>
          <a:p>
            <a:pPr eaLnBrk="0" hangingPunct="0"/>
            <a:endParaRPr lang="en-US" sz="1600" dirty="0">
              <a:latin typeface="Calibri" pitchFamily="34" charset="0"/>
            </a:endParaRPr>
          </a:p>
        </p:txBody>
      </p:sp>
      <p:pic>
        <p:nvPicPr>
          <p:cNvPr id="48" name="Picture 2" descr="y:\My Pictures\UPCS\upcs pics\siteelect.jpg"/>
          <p:cNvPicPr>
            <a:picLocks noChangeAspect="1" noChangeArrowheads="1"/>
          </p:cNvPicPr>
          <p:nvPr/>
        </p:nvPicPr>
        <p:blipFill>
          <a:blip r:embed="rId2" cstate="print"/>
          <a:srcRect/>
          <a:stretch>
            <a:fillRect/>
          </a:stretch>
        </p:blipFill>
        <p:spPr bwMode="auto">
          <a:xfrm>
            <a:off x="1371600" y="3352800"/>
            <a:ext cx="4038600" cy="3013525"/>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utoUpdateAnimBg="0"/>
      <p:bldP spid="4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10" name="Text Box 2"/>
          <p:cNvSpPr txBox="1">
            <a:spLocks noChangeArrowheads="1"/>
          </p:cNvSpPr>
          <p:nvPr/>
        </p:nvSpPr>
        <p:spPr bwMode="auto">
          <a:xfrm>
            <a:off x="228600" y="2743200"/>
            <a:ext cx="4862934" cy="800219"/>
          </a:xfrm>
          <a:prstGeom prst="rect">
            <a:avLst/>
          </a:prstGeom>
          <a:noFill/>
          <a:ln w="9525">
            <a:noFill/>
            <a:miter lim="800000"/>
            <a:headEnd/>
            <a:tailEnd/>
          </a:ln>
        </p:spPr>
        <p:txBody>
          <a:bodyPr wrap="none">
            <a:spAutoFit/>
          </a:bodyPr>
          <a:lstStyle/>
          <a:p>
            <a:pPr eaLnBrk="0" hangingPunct="0"/>
            <a:r>
              <a:rPr lang="en-US" sz="2600" dirty="0" smtClean="0">
                <a:latin typeface="Calibri" pitchFamily="34" charset="0"/>
              </a:rPr>
              <a:t>Unit: Exposed Wires - </a:t>
            </a:r>
            <a:r>
              <a:rPr lang="en-US" sz="2600" dirty="0">
                <a:latin typeface="Calibri" pitchFamily="34" charset="0"/>
              </a:rPr>
              <a:t>Level </a:t>
            </a:r>
            <a:r>
              <a:rPr lang="en-US" sz="2600" dirty="0" smtClean="0">
                <a:latin typeface="Calibri" pitchFamily="34" charset="0"/>
              </a:rPr>
              <a:t>3</a:t>
            </a:r>
          </a:p>
          <a:p>
            <a:pPr eaLnBrk="0" hangingPunct="0"/>
            <a:r>
              <a:rPr lang="en-US" sz="2000" i="1" dirty="0" smtClean="0">
                <a:latin typeface="Calibri" pitchFamily="34" charset="0"/>
              </a:rPr>
              <a:t>             100 Unit Property – 21 Units Sampled</a:t>
            </a:r>
            <a:endParaRPr lang="en-US" sz="2000" i="1" dirty="0">
              <a:latin typeface="Calibri" pitchFamily="34" charset="0"/>
            </a:endParaRPr>
          </a:p>
        </p:txBody>
      </p:sp>
      <p:sp>
        <p:nvSpPr>
          <p:cNvPr id="11" name="Text Box 3"/>
          <p:cNvSpPr txBox="1">
            <a:spLocks noChangeArrowheads="1"/>
          </p:cNvSpPr>
          <p:nvPr/>
        </p:nvSpPr>
        <p:spPr bwMode="auto">
          <a:xfrm>
            <a:off x="228600" y="1905000"/>
            <a:ext cx="3040063" cy="584200"/>
          </a:xfrm>
          <a:prstGeom prst="rect">
            <a:avLst/>
          </a:prstGeom>
          <a:solidFill>
            <a:srgbClr val="FFFF99">
              <a:alpha val="50195"/>
            </a:srgbClr>
          </a:solidFill>
          <a:ln w="50800">
            <a:solidFill>
              <a:schemeClr val="tx1"/>
            </a:solidFill>
            <a:miter lim="800000"/>
            <a:headEnd/>
            <a:tailEnd/>
          </a:ln>
        </p:spPr>
        <p:txBody>
          <a:bodyPr>
            <a:spAutoFit/>
          </a:bodyPr>
          <a:lstStyle/>
          <a:p>
            <a:pPr algn="ctr">
              <a:spcBef>
                <a:spcPct val="50000"/>
              </a:spcBef>
            </a:pPr>
            <a:r>
              <a:rPr lang="en-US" sz="3200" b="1" dirty="0">
                <a:latin typeface="Calibri" pitchFamily="34" charset="0"/>
              </a:rPr>
              <a:t>Scoring</a:t>
            </a:r>
          </a:p>
        </p:txBody>
      </p:sp>
      <p:sp>
        <p:nvSpPr>
          <p:cNvPr id="13" name="Text Box 9"/>
          <p:cNvSpPr txBox="1">
            <a:spLocks noChangeArrowheads="1"/>
          </p:cNvSpPr>
          <p:nvPr/>
        </p:nvSpPr>
        <p:spPr bwMode="auto">
          <a:xfrm>
            <a:off x="228600" y="6906161"/>
            <a:ext cx="6477000" cy="1138773"/>
          </a:xfrm>
          <a:prstGeom prst="rect">
            <a:avLst/>
          </a:prstGeom>
          <a:noFill/>
          <a:ln w="9525">
            <a:noFill/>
            <a:miter lim="800000"/>
            <a:headEnd/>
            <a:tailEnd/>
          </a:ln>
        </p:spPr>
        <p:txBody>
          <a:bodyPr wrap="square">
            <a:spAutoFit/>
          </a:bodyPr>
          <a:lstStyle/>
          <a:p>
            <a:pPr eaLnBrk="0" hangingPunct="0"/>
            <a:r>
              <a:rPr lang="en-US" sz="2000" dirty="0">
                <a:latin typeface="Calibri" pitchFamily="34" charset="0"/>
              </a:rPr>
              <a:t>(Area Points x Item Weight x Criticality x Severity / # </a:t>
            </a:r>
            <a:r>
              <a:rPr lang="en-US" sz="2000" dirty="0" smtClean="0">
                <a:latin typeface="Calibri" pitchFamily="34" charset="0"/>
              </a:rPr>
              <a:t>Units)</a:t>
            </a:r>
            <a:endParaRPr lang="en-US" sz="2000" dirty="0">
              <a:latin typeface="Calibri" pitchFamily="34" charset="0"/>
            </a:endParaRPr>
          </a:p>
          <a:p>
            <a:pPr algn="ctr" eaLnBrk="0" hangingPunct="0"/>
            <a:r>
              <a:rPr lang="en-US" sz="2400" dirty="0" smtClean="0">
                <a:solidFill>
                  <a:srgbClr val="FF0000"/>
                </a:solidFill>
                <a:latin typeface="Calibri" pitchFamily="34" charset="0"/>
              </a:rPr>
              <a:t>35</a:t>
            </a:r>
            <a:r>
              <a:rPr lang="en-US" sz="2400" dirty="0" smtClean="0">
                <a:latin typeface="Calibri" pitchFamily="34" charset="0"/>
              </a:rPr>
              <a:t> </a:t>
            </a:r>
            <a:r>
              <a:rPr lang="en-US" sz="2400" dirty="0">
                <a:latin typeface="Calibri" pitchFamily="34" charset="0"/>
              </a:rPr>
              <a:t>x </a:t>
            </a:r>
            <a:r>
              <a:rPr lang="en-US" sz="2400" dirty="0" smtClean="0">
                <a:solidFill>
                  <a:srgbClr val="FF0000"/>
                </a:solidFill>
                <a:latin typeface="Calibri" pitchFamily="34" charset="0"/>
              </a:rPr>
              <a:t>0.15</a:t>
            </a:r>
            <a:r>
              <a:rPr lang="en-US" sz="2400" dirty="0" smtClean="0">
                <a:solidFill>
                  <a:schemeClr val="accent2"/>
                </a:solidFill>
                <a:latin typeface="Calibri" pitchFamily="34" charset="0"/>
              </a:rPr>
              <a:t> </a:t>
            </a:r>
            <a:r>
              <a:rPr lang="en-US" sz="2400" dirty="0">
                <a:latin typeface="Calibri" pitchFamily="34" charset="0"/>
              </a:rPr>
              <a:t>x</a:t>
            </a:r>
            <a:r>
              <a:rPr lang="en-US" sz="2400" dirty="0">
                <a:solidFill>
                  <a:srgbClr val="FF0000"/>
                </a:solidFill>
                <a:latin typeface="Calibri" pitchFamily="34" charset="0"/>
              </a:rPr>
              <a:t> 5.0 </a:t>
            </a:r>
            <a:r>
              <a:rPr lang="en-US" sz="2400" dirty="0">
                <a:latin typeface="Calibri" pitchFamily="34" charset="0"/>
              </a:rPr>
              <a:t>x</a:t>
            </a:r>
            <a:r>
              <a:rPr lang="en-US" sz="2400" dirty="0">
                <a:solidFill>
                  <a:srgbClr val="FF0000"/>
                </a:solidFill>
                <a:latin typeface="Calibri" pitchFamily="34" charset="0"/>
              </a:rPr>
              <a:t> 1.0 </a:t>
            </a:r>
            <a:r>
              <a:rPr lang="en-US" sz="2400" dirty="0" smtClean="0">
                <a:latin typeface="Calibri" pitchFamily="34" charset="0"/>
              </a:rPr>
              <a:t>/</a:t>
            </a:r>
            <a:r>
              <a:rPr lang="en-US" sz="2400" dirty="0" smtClean="0">
                <a:solidFill>
                  <a:srgbClr val="FF0000"/>
                </a:solidFill>
                <a:latin typeface="Calibri" pitchFamily="34" charset="0"/>
              </a:rPr>
              <a:t> 21</a:t>
            </a:r>
            <a:r>
              <a:rPr lang="en-US" sz="2400" dirty="0" smtClean="0">
                <a:latin typeface="Calibri" pitchFamily="34" charset="0"/>
              </a:rPr>
              <a:t>= </a:t>
            </a:r>
            <a:r>
              <a:rPr lang="en-US" sz="2400" dirty="0" smtClean="0">
                <a:solidFill>
                  <a:srgbClr val="FF0000"/>
                </a:solidFill>
                <a:latin typeface="Calibri" pitchFamily="34" charset="0"/>
              </a:rPr>
              <a:t>1.3 points</a:t>
            </a:r>
          </a:p>
          <a:p>
            <a:pPr eaLnBrk="0" hangingPunct="0"/>
            <a:r>
              <a:rPr lang="en-US" sz="2400" dirty="0" smtClean="0">
                <a:solidFill>
                  <a:srgbClr val="FF0000"/>
                </a:solidFill>
                <a:latin typeface="Calibri" pitchFamily="34" charset="0"/>
              </a:rPr>
              <a:t>                                                             </a:t>
            </a:r>
            <a:endParaRPr lang="en-US" sz="3600" dirty="0">
              <a:solidFill>
                <a:srgbClr val="FF0000"/>
              </a:solidFill>
              <a:latin typeface="Calibri" pitchFamily="34" charset="0"/>
            </a:endParaRPr>
          </a:p>
        </p:txBody>
      </p:sp>
      <p:pic>
        <p:nvPicPr>
          <p:cNvPr id="14" name="Picture 7"/>
          <p:cNvPicPr>
            <a:picLocks noChangeArrowheads="1"/>
          </p:cNvPicPr>
          <p:nvPr/>
        </p:nvPicPr>
        <p:blipFill>
          <a:blip r:embed="rId2" cstate="print"/>
          <a:srcRect/>
          <a:stretch>
            <a:fillRect/>
          </a:stretch>
        </p:blipFill>
        <p:spPr bwMode="auto">
          <a:xfrm>
            <a:off x="1295400" y="3657600"/>
            <a:ext cx="4267200" cy="3124200"/>
          </a:xfrm>
          <a:prstGeom prst="rect">
            <a:avLst/>
          </a:prstGeom>
          <a:noFill/>
          <a:ln w="12700">
            <a:solidFill>
              <a:schemeClr val="tx1"/>
            </a:solid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Text Box 2"/>
          <p:cNvSpPr txBox="1">
            <a:spLocks noChangeArrowheads="1"/>
          </p:cNvSpPr>
          <p:nvPr/>
        </p:nvSpPr>
        <p:spPr bwMode="auto">
          <a:xfrm>
            <a:off x="228600" y="2743200"/>
            <a:ext cx="5259068" cy="1200329"/>
          </a:xfrm>
          <a:prstGeom prst="rect">
            <a:avLst/>
          </a:prstGeom>
          <a:noFill/>
          <a:ln w="9525">
            <a:noFill/>
            <a:miter lim="800000"/>
            <a:headEnd/>
            <a:tailEnd/>
          </a:ln>
        </p:spPr>
        <p:txBody>
          <a:bodyPr wrap="none">
            <a:spAutoFit/>
          </a:bodyPr>
          <a:lstStyle/>
          <a:p>
            <a:pPr eaLnBrk="0" hangingPunct="0"/>
            <a:r>
              <a:rPr lang="en-US" sz="2600" dirty="0" smtClean="0">
                <a:latin typeface="Calibri" pitchFamily="34" charset="0"/>
              </a:rPr>
              <a:t>Bldg Exterior: Exposed Wires - </a:t>
            </a:r>
            <a:r>
              <a:rPr lang="en-US" sz="2600" dirty="0">
                <a:latin typeface="Calibri" pitchFamily="34" charset="0"/>
              </a:rPr>
              <a:t>Level </a:t>
            </a:r>
            <a:r>
              <a:rPr lang="en-US" sz="2600" dirty="0" smtClean="0">
                <a:latin typeface="Calibri" pitchFamily="34" charset="0"/>
              </a:rPr>
              <a:t>3</a:t>
            </a:r>
          </a:p>
          <a:p>
            <a:pPr eaLnBrk="0" hangingPunct="0"/>
            <a:r>
              <a:rPr lang="en-US" sz="2000" i="1" dirty="0" smtClean="0">
                <a:latin typeface="Calibri" pitchFamily="34" charset="0"/>
              </a:rPr>
              <a:t>                 28 Bldg Property – 21 Bldgs Sampled</a:t>
            </a:r>
          </a:p>
          <a:p>
            <a:pPr eaLnBrk="0" hangingPunct="0"/>
            <a:endParaRPr lang="en-US" sz="2600" dirty="0">
              <a:latin typeface="Calibri" pitchFamily="34" charset="0"/>
            </a:endParaRPr>
          </a:p>
        </p:txBody>
      </p:sp>
      <p:sp>
        <p:nvSpPr>
          <p:cNvPr id="5" name="Text Box 3"/>
          <p:cNvSpPr txBox="1">
            <a:spLocks noChangeArrowheads="1"/>
          </p:cNvSpPr>
          <p:nvPr/>
        </p:nvSpPr>
        <p:spPr bwMode="auto">
          <a:xfrm>
            <a:off x="228600" y="1905000"/>
            <a:ext cx="3040063" cy="584200"/>
          </a:xfrm>
          <a:prstGeom prst="rect">
            <a:avLst/>
          </a:prstGeom>
          <a:solidFill>
            <a:srgbClr val="FFFF99">
              <a:alpha val="50195"/>
            </a:srgbClr>
          </a:solidFill>
          <a:ln w="50800">
            <a:solidFill>
              <a:schemeClr val="tx1"/>
            </a:solidFill>
            <a:miter lim="800000"/>
            <a:headEnd/>
            <a:tailEnd/>
          </a:ln>
        </p:spPr>
        <p:txBody>
          <a:bodyPr>
            <a:spAutoFit/>
          </a:bodyPr>
          <a:lstStyle/>
          <a:p>
            <a:pPr algn="ctr">
              <a:spcBef>
                <a:spcPct val="50000"/>
              </a:spcBef>
            </a:pPr>
            <a:r>
              <a:rPr lang="en-US" sz="3200" b="1" dirty="0">
                <a:latin typeface="Calibri" pitchFamily="34" charset="0"/>
              </a:rPr>
              <a:t>Scoring</a:t>
            </a:r>
          </a:p>
        </p:txBody>
      </p:sp>
      <p:sp>
        <p:nvSpPr>
          <p:cNvPr id="7" name="Text Box 9"/>
          <p:cNvSpPr txBox="1">
            <a:spLocks noChangeArrowheads="1"/>
          </p:cNvSpPr>
          <p:nvPr/>
        </p:nvSpPr>
        <p:spPr bwMode="auto">
          <a:xfrm>
            <a:off x="228600" y="6705600"/>
            <a:ext cx="6477000" cy="1323439"/>
          </a:xfrm>
          <a:prstGeom prst="rect">
            <a:avLst/>
          </a:prstGeom>
          <a:noFill/>
          <a:ln w="9525">
            <a:noFill/>
            <a:miter lim="800000"/>
            <a:headEnd/>
            <a:tailEnd/>
          </a:ln>
        </p:spPr>
        <p:txBody>
          <a:bodyPr wrap="square">
            <a:spAutoFit/>
          </a:bodyPr>
          <a:lstStyle/>
          <a:p>
            <a:pPr eaLnBrk="0" hangingPunct="0"/>
            <a:r>
              <a:rPr lang="en-US" sz="2000" dirty="0">
                <a:latin typeface="Calibri" pitchFamily="34" charset="0"/>
              </a:rPr>
              <a:t>(Area Points x Item Weight x Criticality x </a:t>
            </a:r>
            <a:r>
              <a:rPr lang="en-US" sz="2000" dirty="0" smtClean="0">
                <a:latin typeface="Calibri" pitchFamily="34" charset="0"/>
              </a:rPr>
              <a:t>Severity / # Bldgs)</a:t>
            </a:r>
            <a:endParaRPr lang="en-US" sz="2000" dirty="0">
              <a:latin typeface="Calibri" pitchFamily="34" charset="0"/>
            </a:endParaRPr>
          </a:p>
          <a:p>
            <a:pPr eaLnBrk="0" hangingPunct="0"/>
            <a:r>
              <a:rPr lang="en-US" sz="2000" dirty="0" smtClean="0">
                <a:solidFill>
                  <a:srgbClr val="FF0000"/>
                </a:solidFill>
                <a:latin typeface="Calibri" pitchFamily="34" charset="0"/>
              </a:rPr>
              <a:t>        </a:t>
            </a:r>
            <a:r>
              <a:rPr lang="en-US" sz="2400" dirty="0" smtClean="0">
                <a:solidFill>
                  <a:srgbClr val="FF0000"/>
                </a:solidFill>
                <a:latin typeface="Calibri" pitchFamily="34" charset="0"/>
              </a:rPr>
              <a:t>15</a:t>
            </a:r>
            <a:r>
              <a:rPr lang="en-US" sz="2400" dirty="0" smtClean="0">
                <a:latin typeface="Calibri" pitchFamily="34" charset="0"/>
              </a:rPr>
              <a:t> </a:t>
            </a:r>
            <a:r>
              <a:rPr lang="en-US" sz="2400" dirty="0">
                <a:latin typeface="Calibri" pitchFamily="34" charset="0"/>
              </a:rPr>
              <a:t>x </a:t>
            </a:r>
            <a:r>
              <a:rPr lang="en-US" sz="2400" dirty="0" smtClean="0">
                <a:solidFill>
                  <a:srgbClr val="FF0000"/>
                </a:solidFill>
                <a:latin typeface="Calibri" pitchFamily="34" charset="0"/>
              </a:rPr>
              <a:t>0.184</a:t>
            </a:r>
            <a:r>
              <a:rPr lang="en-US" sz="2400" dirty="0" smtClean="0">
                <a:solidFill>
                  <a:schemeClr val="accent2"/>
                </a:solidFill>
                <a:latin typeface="Calibri" pitchFamily="34" charset="0"/>
              </a:rPr>
              <a:t> </a:t>
            </a:r>
            <a:r>
              <a:rPr lang="en-US" sz="2400" dirty="0">
                <a:latin typeface="Calibri" pitchFamily="34" charset="0"/>
              </a:rPr>
              <a:t>x</a:t>
            </a:r>
            <a:r>
              <a:rPr lang="en-US" sz="2400" dirty="0">
                <a:solidFill>
                  <a:srgbClr val="FF0000"/>
                </a:solidFill>
                <a:latin typeface="Calibri" pitchFamily="34" charset="0"/>
              </a:rPr>
              <a:t> 5.0 </a:t>
            </a:r>
            <a:r>
              <a:rPr lang="en-US" sz="2400" dirty="0">
                <a:latin typeface="Calibri" pitchFamily="34" charset="0"/>
              </a:rPr>
              <a:t>x</a:t>
            </a:r>
            <a:r>
              <a:rPr lang="en-US" sz="2400" dirty="0">
                <a:solidFill>
                  <a:srgbClr val="FF0000"/>
                </a:solidFill>
                <a:latin typeface="Calibri" pitchFamily="34" charset="0"/>
              </a:rPr>
              <a:t> </a:t>
            </a:r>
            <a:r>
              <a:rPr lang="en-US" sz="2400" dirty="0" smtClean="0">
                <a:solidFill>
                  <a:srgbClr val="FF0000"/>
                </a:solidFill>
                <a:latin typeface="Calibri" pitchFamily="34" charset="0"/>
              </a:rPr>
              <a:t>1.0 </a:t>
            </a:r>
            <a:r>
              <a:rPr lang="en-US" sz="2400" dirty="0" smtClean="0">
                <a:latin typeface="Calibri" pitchFamily="34" charset="0"/>
              </a:rPr>
              <a:t>/</a:t>
            </a:r>
            <a:r>
              <a:rPr lang="en-US" sz="2400" dirty="0" smtClean="0">
                <a:solidFill>
                  <a:srgbClr val="FF0000"/>
                </a:solidFill>
                <a:latin typeface="Calibri" pitchFamily="34" charset="0"/>
              </a:rPr>
              <a:t> 21 </a:t>
            </a:r>
            <a:r>
              <a:rPr lang="en-US" sz="2400" dirty="0" smtClean="0">
                <a:latin typeface="Calibri" pitchFamily="34" charset="0"/>
              </a:rPr>
              <a:t>= </a:t>
            </a:r>
            <a:r>
              <a:rPr lang="en-US" sz="2400" dirty="0" smtClean="0">
                <a:solidFill>
                  <a:srgbClr val="FF0000"/>
                </a:solidFill>
                <a:latin typeface="Calibri" pitchFamily="34" charset="0"/>
              </a:rPr>
              <a:t>0.7 points</a:t>
            </a:r>
            <a:endParaRPr lang="en-US" sz="2400" dirty="0">
              <a:solidFill>
                <a:srgbClr val="FF0000"/>
              </a:solidFill>
              <a:latin typeface="Calibri" pitchFamily="34" charset="0"/>
            </a:endParaRPr>
          </a:p>
          <a:p>
            <a:pPr eaLnBrk="0" hangingPunct="0"/>
            <a:endParaRPr lang="en-US" sz="3600" dirty="0">
              <a:solidFill>
                <a:srgbClr val="FF0000"/>
              </a:solidFill>
              <a:latin typeface="Calibri" pitchFamily="34" charset="0"/>
            </a:endParaRPr>
          </a:p>
        </p:txBody>
      </p:sp>
      <p:pic>
        <p:nvPicPr>
          <p:cNvPr id="10" name="Picture 7"/>
          <p:cNvPicPr>
            <a:picLocks noChangeArrowheads="1"/>
          </p:cNvPicPr>
          <p:nvPr/>
        </p:nvPicPr>
        <p:blipFill>
          <a:blip r:embed="rId2" cstate="print"/>
          <a:srcRect b="11929"/>
          <a:stretch>
            <a:fillRect/>
          </a:stretch>
        </p:blipFill>
        <p:spPr bwMode="auto">
          <a:xfrm>
            <a:off x="1066800" y="3581400"/>
            <a:ext cx="4648200" cy="2971800"/>
          </a:xfrm>
          <a:prstGeom prst="rect">
            <a:avLst/>
          </a:prstGeom>
          <a:noFill/>
          <a:ln w="12700">
            <a:solidFill>
              <a:schemeClr val="tx1"/>
            </a:solid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Text Box 2"/>
          <p:cNvSpPr txBox="1">
            <a:spLocks noChangeArrowheads="1"/>
          </p:cNvSpPr>
          <p:nvPr/>
        </p:nvSpPr>
        <p:spPr bwMode="auto">
          <a:xfrm>
            <a:off x="228600" y="2743200"/>
            <a:ext cx="5282536" cy="1200329"/>
          </a:xfrm>
          <a:prstGeom prst="rect">
            <a:avLst/>
          </a:prstGeom>
          <a:noFill/>
          <a:ln w="9525">
            <a:noFill/>
            <a:miter lim="800000"/>
            <a:headEnd/>
            <a:tailEnd/>
          </a:ln>
        </p:spPr>
        <p:txBody>
          <a:bodyPr wrap="none">
            <a:spAutoFit/>
          </a:bodyPr>
          <a:lstStyle/>
          <a:p>
            <a:pPr eaLnBrk="0" hangingPunct="0"/>
            <a:r>
              <a:rPr lang="en-US" sz="2600" dirty="0" smtClean="0">
                <a:latin typeface="Calibri" pitchFamily="34" charset="0"/>
              </a:rPr>
              <a:t>Bldg Systems: Exposed Wires - </a:t>
            </a:r>
            <a:r>
              <a:rPr lang="en-US" sz="2600" dirty="0">
                <a:latin typeface="Calibri" pitchFamily="34" charset="0"/>
              </a:rPr>
              <a:t>Level </a:t>
            </a:r>
            <a:r>
              <a:rPr lang="en-US" sz="2600" dirty="0" smtClean="0">
                <a:latin typeface="Calibri" pitchFamily="34" charset="0"/>
              </a:rPr>
              <a:t>3</a:t>
            </a:r>
          </a:p>
          <a:p>
            <a:pPr eaLnBrk="0" hangingPunct="0"/>
            <a:r>
              <a:rPr lang="en-US" sz="2000" i="1" dirty="0" smtClean="0">
                <a:latin typeface="Calibri" pitchFamily="34" charset="0"/>
              </a:rPr>
              <a:t>                 28 Bldg Property – 21 Bldgs Sampled</a:t>
            </a:r>
          </a:p>
          <a:p>
            <a:pPr eaLnBrk="0" hangingPunct="0"/>
            <a:endParaRPr lang="en-US" sz="2600" dirty="0">
              <a:latin typeface="Calibri" pitchFamily="34" charset="0"/>
            </a:endParaRPr>
          </a:p>
        </p:txBody>
      </p:sp>
      <p:sp>
        <p:nvSpPr>
          <p:cNvPr id="5" name="Text Box 3"/>
          <p:cNvSpPr txBox="1">
            <a:spLocks noChangeArrowheads="1"/>
          </p:cNvSpPr>
          <p:nvPr/>
        </p:nvSpPr>
        <p:spPr bwMode="auto">
          <a:xfrm>
            <a:off x="228600" y="1905000"/>
            <a:ext cx="3040063" cy="584200"/>
          </a:xfrm>
          <a:prstGeom prst="rect">
            <a:avLst/>
          </a:prstGeom>
          <a:solidFill>
            <a:srgbClr val="FFFF99">
              <a:alpha val="50195"/>
            </a:srgbClr>
          </a:solidFill>
          <a:ln w="50800">
            <a:solidFill>
              <a:schemeClr val="tx1"/>
            </a:solidFill>
            <a:miter lim="800000"/>
            <a:headEnd/>
            <a:tailEnd/>
          </a:ln>
        </p:spPr>
        <p:txBody>
          <a:bodyPr>
            <a:spAutoFit/>
          </a:bodyPr>
          <a:lstStyle/>
          <a:p>
            <a:pPr algn="ctr">
              <a:spcBef>
                <a:spcPct val="50000"/>
              </a:spcBef>
            </a:pPr>
            <a:r>
              <a:rPr lang="en-US" sz="3200" b="1" dirty="0">
                <a:latin typeface="Calibri" pitchFamily="34" charset="0"/>
              </a:rPr>
              <a:t>Scoring</a:t>
            </a:r>
          </a:p>
        </p:txBody>
      </p:sp>
      <p:sp>
        <p:nvSpPr>
          <p:cNvPr id="6" name="Text Box 9"/>
          <p:cNvSpPr txBox="1">
            <a:spLocks noChangeArrowheads="1"/>
          </p:cNvSpPr>
          <p:nvPr/>
        </p:nvSpPr>
        <p:spPr bwMode="auto">
          <a:xfrm>
            <a:off x="228600" y="6705600"/>
            <a:ext cx="6477000" cy="1323439"/>
          </a:xfrm>
          <a:prstGeom prst="rect">
            <a:avLst/>
          </a:prstGeom>
          <a:noFill/>
          <a:ln w="9525">
            <a:noFill/>
            <a:miter lim="800000"/>
            <a:headEnd/>
            <a:tailEnd/>
          </a:ln>
        </p:spPr>
        <p:txBody>
          <a:bodyPr wrap="square">
            <a:spAutoFit/>
          </a:bodyPr>
          <a:lstStyle/>
          <a:p>
            <a:pPr eaLnBrk="0" hangingPunct="0"/>
            <a:r>
              <a:rPr lang="en-US" sz="2000" dirty="0">
                <a:latin typeface="Calibri" pitchFamily="34" charset="0"/>
              </a:rPr>
              <a:t>(Area Points x Item Weight x Criticality x </a:t>
            </a:r>
            <a:r>
              <a:rPr lang="en-US" sz="2000" dirty="0" smtClean="0">
                <a:latin typeface="Calibri" pitchFamily="34" charset="0"/>
              </a:rPr>
              <a:t>Severity / # Bldgs)</a:t>
            </a:r>
            <a:endParaRPr lang="en-US" sz="2000" dirty="0">
              <a:latin typeface="Calibri" pitchFamily="34" charset="0"/>
            </a:endParaRPr>
          </a:p>
          <a:p>
            <a:pPr eaLnBrk="0" hangingPunct="0"/>
            <a:r>
              <a:rPr lang="en-US" sz="2000" dirty="0" smtClean="0">
                <a:solidFill>
                  <a:srgbClr val="FF0000"/>
                </a:solidFill>
                <a:latin typeface="Calibri" pitchFamily="34" charset="0"/>
              </a:rPr>
              <a:t>        </a:t>
            </a:r>
            <a:r>
              <a:rPr lang="en-US" sz="2400" dirty="0" smtClean="0">
                <a:solidFill>
                  <a:srgbClr val="FF0000"/>
                </a:solidFill>
                <a:latin typeface="Calibri" pitchFamily="34" charset="0"/>
              </a:rPr>
              <a:t>20</a:t>
            </a:r>
            <a:r>
              <a:rPr lang="en-US" sz="2400" dirty="0" smtClean="0">
                <a:latin typeface="Calibri" pitchFamily="34" charset="0"/>
              </a:rPr>
              <a:t> </a:t>
            </a:r>
            <a:r>
              <a:rPr lang="en-US" sz="2400" dirty="0">
                <a:latin typeface="Calibri" pitchFamily="34" charset="0"/>
              </a:rPr>
              <a:t>x </a:t>
            </a:r>
            <a:r>
              <a:rPr lang="en-US" sz="2400" dirty="0" smtClean="0">
                <a:solidFill>
                  <a:srgbClr val="FF0000"/>
                </a:solidFill>
                <a:latin typeface="Calibri" pitchFamily="34" charset="0"/>
              </a:rPr>
              <a:t>0.155</a:t>
            </a:r>
            <a:r>
              <a:rPr lang="en-US" sz="2400" dirty="0" smtClean="0">
                <a:solidFill>
                  <a:schemeClr val="accent2"/>
                </a:solidFill>
                <a:latin typeface="Calibri" pitchFamily="34" charset="0"/>
              </a:rPr>
              <a:t> </a:t>
            </a:r>
            <a:r>
              <a:rPr lang="en-US" sz="2400" dirty="0">
                <a:latin typeface="Calibri" pitchFamily="34" charset="0"/>
              </a:rPr>
              <a:t>x</a:t>
            </a:r>
            <a:r>
              <a:rPr lang="en-US" sz="2400" dirty="0">
                <a:solidFill>
                  <a:srgbClr val="FF0000"/>
                </a:solidFill>
                <a:latin typeface="Calibri" pitchFamily="34" charset="0"/>
              </a:rPr>
              <a:t> 5.0 </a:t>
            </a:r>
            <a:r>
              <a:rPr lang="en-US" sz="2400" dirty="0">
                <a:latin typeface="Calibri" pitchFamily="34" charset="0"/>
              </a:rPr>
              <a:t>x</a:t>
            </a:r>
            <a:r>
              <a:rPr lang="en-US" sz="2400" dirty="0">
                <a:solidFill>
                  <a:srgbClr val="FF0000"/>
                </a:solidFill>
                <a:latin typeface="Calibri" pitchFamily="34" charset="0"/>
              </a:rPr>
              <a:t> </a:t>
            </a:r>
            <a:r>
              <a:rPr lang="en-US" sz="2400" dirty="0" smtClean="0">
                <a:solidFill>
                  <a:srgbClr val="FF0000"/>
                </a:solidFill>
                <a:latin typeface="Calibri" pitchFamily="34" charset="0"/>
              </a:rPr>
              <a:t>1.0 </a:t>
            </a:r>
            <a:r>
              <a:rPr lang="en-US" sz="2400" dirty="0" smtClean="0">
                <a:latin typeface="Calibri" pitchFamily="34" charset="0"/>
              </a:rPr>
              <a:t>/</a:t>
            </a:r>
            <a:r>
              <a:rPr lang="en-US" sz="2400" dirty="0" smtClean="0">
                <a:solidFill>
                  <a:srgbClr val="FF0000"/>
                </a:solidFill>
                <a:latin typeface="Calibri" pitchFamily="34" charset="0"/>
              </a:rPr>
              <a:t> 21 </a:t>
            </a:r>
            <a:r>
              <a:rPr lang="en-US" sz="2400" dirty="0" smtClean="0">
                <a:latin typeface="Calibri" pitchFamily="34" charset="0"/>
              </a:rPr>
              <a:t>= </a:t>
            </a:r>
            <a:r>
              <a:rPr lang="en-US" sz="2400" dirty="0" smtClean="0">
                <a:solidFill>
                  <a:srgbClr val="FF0000"/>
                </a:solidFill>
                <a:latin typeface="Calibri" pitchFamily="34" charset="0"/>
              </a:rPr>
              <a:t>0.7 points</a:t>
            </a:r>
            <a:endParaRPr lang="en-US" sz="2400" dirty="0">
              <a:solidFill>
                <a:srgbClr val="FF0000"/>
              </a:solidFill>
              <a:latin typeface="Calibri" pitchFamily="34" charset="0"/>
            </a:endParaRPr>
          </a:p>
          <a:p>
            <a:pPr eaLnBrk="0" hangingPunct="0"/>
            <a:endParaRPr lang="en-US" sz="3600" dirty="0">
              <a:solidFill>
                <a:srgbClr val="FF0000"/>
              </a:solidFill>
              <a:latin typeface="Calibri" pitchFamily="34" charset="0"/>
            </a:endParaRPr>
          </a:p>
        </p:txBody>
      </p:sp>
      <p:pic>
        <p:nvPicPr>
          <p:cNvPr id="10" name="Picture 9"/>
          <p:cNvPicPr>
            <a:picLocks noChangeArrowheads="1"/>
          </p:cNvPicPr>
          <p:nvPr/>
        </p:nvPicPr>
        <p:blipFill>
          <a:blip r:embed="rId2" cstate="print"/>
          <a:srcRect/>
          <a:stretch>
            <a:fillRect/>
          </a:stretch>
        </p:blipFill>
        <p:spPr bwMode="auto">
          <a:xfrm>
            <a:off x="990600" y="3581400"/>
            <a:ext cx="4622800" cy="3048000"/>
          </a:xfrm>
          <a:prstGeom prst="rect">
            <a:avLst/>
          </a:prstGeom>
          <a:noFill/>
          <a:ln w="12700">
            <a:solidFill>
              <a:schemeClr val="tx1"/>
            </a:solid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34" name="Group 33"/>
          <p:cNvGrpSpPr/>
          <p:nvPr/>
        </p:nvGrpSpPr>
        <p:grpSpPr>
          <a:xfrm>
            <a:off x="609600" y="2667000"/>
            <a:ext cx="2286000" cy="1835257"/>
            <a:chOff x="533406" y="3810000"/>
            <a:chExt cx="2232059" cy="1759057"/>
          </a:xfrm>
        </p:grpSpPr>
        <p:sp>
          <p:nvSpPr>
            <p:cNvPr id="35" name="Rectangle 34"/>
            <p:cNvSpPr/>
            <p:nvPr/>
          </p:nvSpPr>
          <p:spPr>
            <a:xfrm>
              <a:off x="533406" y="3810000"/>
              <a:ext cx="2232059" cy="1759057"/>
            </a:xfrm>
            <a:prstGeom prst="rect">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ctangle 35"/>
            <p:cNvSpPr/>
            <p:nvPr/>
          </p:nvSpPr>
          <p:spPr>
            <a:xfrm>
              <a:off x="533406" y="3810000"/>
              <a:ext cx="2232059" cy="1759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p:txBody>
        </p:sp>
      </p:grpSp>
      <p:grpSp>
        <p:nvGrpSpPr>
          <p:cNvPr id="37" name="Group 36"/>
          <p:cNvGrpSpPr/>
          <p:nvPr/>
        </p:nvGrpSpPr>
        <p:grpSpPr>
          <a:xfrm>
            <a:off x="609600" y="4648200"/>
            <a:ext cx="2286000" cy="1828800"/>
            <a:chOff x="3510083" y="3781096"/>
            <a:chExt cx="2166971" cy="1680059"/>
          </a:xfrm>
        </p:grpSpPr>
        <p:sp>
          <p:nvSpPr>
            <p:cNvPr id="38" name="Rectangle 37"/>
            <p:cNvSpPr/>
            <p:nvPr/>
          </p:nvSpPr>
          <p:spPr>
            <a:xfrm>
              <a:off x="3510083" y="3781096"/>
              <a:ext cx="2166971" cy="1680059"/>
            </a:xfrm>
            <a:prstGeom prst="rect">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ectangle 38"/>
            <p:cNvSpPr/>
            <p:nvPr/>
          </p:nvSpPr>
          <p:spPr>
            <a:xfrm>
              <a:off x="3510083" y="3781096"/>
              <a:ext cx="2166971" cy="1680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p:txBody>
        </p:sp>
      </p:grpSp>
      <p:grpSp>
        <p:nvGrpSpPr>
          <p:cNvPr id="40" name="Group 39"/>
          <p:cNvGrpSpPr/>
          <p:nvPr/>
        </p:nvGrpSpPr>
        <p:grpSpPr>
          <a:xfrm>
            <a:off x="609601" y="6629400"/>
            <a:ext cx="2286000" cy="1906295"/>
            <a:chOff x="6553194" y="3696509"/>
            <a:chExt cx="2099258" cy="1678990"/>
          </a:xfrm>
        </p:grpSpPr>
        <p:sp>
          <p:nvSpPr>
            <p:cNvPr id="41" name="Rectangle 40"/>
            <p:cNvSpPr/>
            <p:nvPr/>
          </p:nvSpPr>
          <p:spPr>
            <a:xfrm flipH="1">
              <a:off x="6553194" y="3696509"/>
              <a:ext cx="2099258" cy="1678990"/>
            </a:xfrm>
            <a:prstGeom prst="rect">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Rectangle 41"/>
            <p:cNvSpPr/>
            <p:nvPr/>
          </p:nvSpPr>
          <p:spPr>
            <a:xfrm>
              <a:off x="6553194" y="3696509"/>
              <a:ext cx="2099258" cy="1678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p:txBody>
        </p:sp>
      </p:grpSp>
      <p:sp>
        <p:nvSpPr>
          <p:cNvPr id="45" name="Rectangle 44"/>
          <p:cNvSpPr/>
          <p:nvPr/>
        </p:nvSpPr>
        <p:spPr>
          <a:xfrm>
            <a:off x="2379371" y="3732505"/>
            <a:ext cx="2099258" cy="1678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p:txBody>
      </p:sp>
      <p:grpSp>
        <p:nvGrpSpPr>
          <p:cNvPr id="46" name="Group 45"/>
          <p:cNvGrpSpPr/>
          <p:nvPr/>
        </p:nvGrpSpPr>
        <p:grpSpPr>
          <a:xfrm>
            <a:off x="2971800" y="2667000"/>
            <a:ext cx="2496956" cy="725206"/>
            <a:chOff x="3186" y="2592658"/>
            <a:chExt cx="2496956" cy="725206"/>
          </a:xfrm>
        </p:grpSpPr>
        <p:sp>
          <p:nvSpPr>
            <p:cNvPr id="47" name="Rectangle 46"/>
            <p:cNvSpPr/>
            <p:nvPr/>
          </p:nvSpPr>
          <p:spPr>
            <a:xfrm>
              <a:off x="3186" y="2592658"/>
              <a:ext cx="2496956" cy="72520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ectangle 47"/>
            <p:cNvSpPr/>
            <p:nvPr/>
          </p:nvSpPr>
          <p:spPr>
            <a:xfrm>
              <a:off x="3186" y="2592658"/>
              <a:ext cx="2496956" cy="725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Damaged / Missing Gates </a:t>
              </a:r>
              <a:endParaRPr lang="en-US" sz="1900" kern="1200" dirty="0"/>
            </a:p>
          </p:txBody>
        </p:sp>
      </p:grpSp>
      <p:grpSp>
        <p:nvGrpSpPr>
          <p:cNvPr id="49" name="Group 48"/>
          <p:cNvGrpSpPr/>
          <p:nvPr/>
        </p:nvGrpSpPr>
        <p:grpSpPr>
          <a:xfrm>
            <a:off x="3048000" y="4648200"/>
            <a:ext cx="2490867" cy="644042"/>
            <a:chOff x="3047988" y="2590805"/>
            <a:chExt cx="2490867" cy="644042"/>
          </a:xfrm>
        </p:grpSpPr>
        <p:sp>
          <p:nvSpPr>
            <p:cNvPr id="50" name="Rectangle 49"/>
            <p:cNvSpPr/>
            <p:nvPr/>
          </p:nvSpPr>
          <p:spPr>
            <a:xfrm>
              <a:off x="3047988" y="2590805"/>
              <a:ext cx="2490867" cy="64404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ectangle 50"/>
            <p:cNvSpPr/>
            <p:nvPr/>
          </p:nvSpPr>
          <p:spPr>
            <a:xfrm>
              <a:off x="3047988" y="2590805"/>
              <a:ext cx="2490867" cy="644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Damaged / Falling / Leaning</a:t>
              </a:r>
              <a:endParaRPr lang="en-US" sz="1900" kern="1200" dirty="0"/>
            </a:p>
          </p:txBody>
        </p:sp>
      </p:grpSp>
      <p:grpSp>
        <p:nvGrpSpPr>
          <p:cNvPr id="52" name="Group 51"/>
          <p:cNvGrpSpPr/>
          <p:nvPr/>
        </p:nvGrpSpPr>
        <p:grpSpPr>
          <a:xfrm>
            <a:off x="3048000" y="6629400"/>
            <a:ext cx="2131518" cy="563962"/>
            <a:chOff x="6096011" y="2590805"/>
            <a:chExt cx="2131518" cy="563962"/>
          </a:xfrm>
        </p:grpSpPr>
        <p:sp>
          <p:nvSpPr>
            <p:cNvPr id="53" name="Rectangle 52"/>
            <p:cNvSpPr/>
            <p:nvPr/>
          </p:nvSpPr>
          <p:spPr>
            <a:xfrm>
              <a:off x="6096011" y="2590805"/>
              <a:ext cx="2131518" cy="56396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Rectangle 53"/>
            <p:cNvSpPr/>
            <p:nvPr/>
          </p:nvSpPr>
          <p:spPr>
            <a:xfrm>
              <a:off x="6096011" y="2590805"/>
              <a:ext cx="2131518" cy="563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Holes / Missing Sections</a:t>
              </a:r>
              <a:endParaRPr lang="en-US" sz="1900" kern="1200" dirty="0"/>
            </a:p>
          </p:txBody>
        </p:sp>
      </p:grpSp>
      <p:sp>
        <p:nvSpPr>
          <p:cNvPr id="55" name="TextBox 54"/>
          <p:cNvSpPr txBox="1"/>
          <p:nvPr/>
        </p:nvSpPr>
        <p:spPr>
          <a:xfrm>
            <a:off x="609600" y="1676400"/>
            <a:ext cx="6096000" cy="646331"/>
          </a:xfrm>
          <a:prstGeom prst="rect">
            <a:avLst/>
          </a:prstGeom>
          <a:noFill/>
        </p:spPr>
        <p:txBody>
          <a:bodyPr wrap="square" rtlCol="0">
            <a:spAutoFit/>
          </a:bodyPr>
          <a:lstStyle/>
          <a:p>
            <a:pPr algn="ctr"/>
            <a:r>
              <a:rPr lang="en-US" dirty="0" smtClean="0"/>
              <a:t>Just as important as understanding your point breakdown, is the understanding of the deficiency itself.</a:t>
            </a:r>
            <a:endParaRPr lang="en-US" dirty="0"/>
          </a:p>
        </p:txBody>
      </p:sp>
      <p:sp>
        <p:nvSpPr>
          <p:cNvPr id="57" name="TextBox 56"/>
          <p:cNvSpPr txBox="1"/>
          <p:nvPr/>
        </p:nvSpPr>
        <p:spPr>
          <a:xfrm>
            <a:off x="2895601" y="3429000"/>
            <a:ext cx="3657600" cy="923330"/>
          </a:xfrm>
          <a:prstGeom prst="rect">
            <a:avLst/>
          </a:prstGeom>
          <a:noFill/>
        </p:spPr>
        <p:txBody>
          <a:bodyPr wrap="square" rtlCol="0">
            <a:spAutoFit/>
          </a:bodyPr>
          <a:lstStyle/>
          <a:p>
            <a:r>
              <a:rPr lang="en-US" dirty="0" smtClean="0"/>
              <a:t>4.5 Points – Safety/Security</a:t>
            </a:r>
          </a:p>
          <a:p>
            <a:r>
              <a:rPr lang="en-US" i="1" dirty="0" smtClean="0"/>
              <a:t>   Missing gate designed to keep </a:t>
            </a:r>
          </a:p>
          <a:p>
            <a:r>
              <a:rPr lang="en-US" i="1" dirty="0" smtClean="0"/>
              <a:t>   children in or out.</a:t>
            </a:r>
            <a:endParaRPr lang="en-US" i="1" dirty="0"/>
          </a:p>
        </p:txBody>
      </p:sp>
      <p:sp>
        <p:nvSpPr>
          <p:cNvPr id="58" name="TextBox 57"/>
          <p:cNvSpPr txBox="1"/>
          <p:nvPr/>
        </p:nvSpPr>
        <p:spPr>
          <a:xfrm>
            <a:off x="2971800" y="5345668"/>
            <a:ext cx="3733800" cy="923330"/>
          </a:xfrm>
          <a:prstGeom prst="rect">
            <a:avLst/>
          </a:prstGeom>
          <a:noFill/>
        </p:spPr>
        <p:txBody>
          <a:bodyPr wrap="square" rtlCol="0">
            <a:spAutoFit/>
          </a:bodyPr>
          <a:lstStyle/>
          <a:p>
            <a:r>
              <a:rPr lang="en-US" dirty="0" smtClean="0"/>
              <a:t>1.7 Points –  Non Safety/Security</a:t>
            </a:r>
          </a:p>
          <a:p>
            <a:r>
              <a:rPr lang="en-US" dirty="0" smtClean="0"/>
              <a:t>  Privacy fence – missing sections, </a:t>
            </a:r>
          </a:p>
          <a:p>
            <a:r>
              <a:rPr lang="en-US" dirty="0" smtClean="0"/>
              <a:t>  greater than 25%.</a:t>
            </a:r>
            <a:endParaRPr lang="en-US" dirty="0"/>
          </a:p>
        </p:txBody>
      </p:sp>
      <p:sp>
        <p:nvSpPr>
          <p:cNvPr id="59" name="TextBox 58"/>
          <p:cNvSpPr txBox="1"/>
          <p:nvPr/>
        </p:nvSpPr>
        <p:spPr>
          <a:xfrm>
            <a:off x="2971800" y="7239000"/>
            <a:ext cx="3657600" cy="923330"/>
          </a:xfrm>
          <a:prstGeom prst="rect">
            <a:avLst/>
          </a:prstGeom>
          <a:noFill/>
        </p:spPr>
        <p:txBody>
          <a:bodyPr wrap="square" rtlCol="0">
            <a:spAutoFit/>
          </a:bodyPr>
          <a:lstStyle/>
          <a:p>
            <a:r>
              <a:rPr lang="en-US" dirty="0" smtClean="0"/>
              <a:t>4.5 Points – Safety/Security</a:t>
            </a:r>
          </a:p>
          <a:p>
            <a:r>
              <a:rPr lang="en-US" i="1" dirty="0" smtClean="0"/>
              <a:t>   Missing sections.  Designed to </a:t>
            </a:r>
          </a:p>
          <a:p>
            <a:r>
              <a:rPr lang="en-US" i="1" dirty="0" smtClean="0"/>
              <a:t>   keep people in or out.</a:t>
            </a:r>
            <a:endParaRPr lang="en-US" i="1" dirty="0"/>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600200"/>
            <a:ext cx="5829300" cy="1371600"/>
          </a:xfrm>
        </p:spPr>
        <p:txBody>
          <a:bodyPr/>
          <a:lstStyle/>
          <a:p>
            <a:pPr>
              <a:buClrTx/>
            </a:pPr>
            <a:r>
              <a:rPr lang="en-US" dirty="0" smtClean="0"/>
              <a:t>Ok, so that is all good information, but where do I start when preparing for the inspection?</a:t>
            </a:r>
          </a:p>
          <a:p>
            <a:pPr>
              <a:buNone/>
            </a:pPr>
            <a:endParaRPr lang="en-US" sz="1000" dirty="0" smtClean="0"/>
          </a:p>
          <a:p>
            <a:pPr lvl="1">
              <a:buFont typeface="Wingdings" pitchFamily="2" charset="2"/>
              <a:buChar char="Ø"/>
            </a:pPr>
            <a:endParaRPr lang="en-US" dirty="0" smtClean="0"/>
          </a:p>
          <a:p>
            <a:pPr lvl="1">
              <a:buNone/>
            </a:pPr>
            <a:endParaRPr lang="en-US" dirty="0" smtClean="0"/>
          </a:p>
          <a:p>
            <a:pPr lvl="1">
              <a:buNone/>
            </a:pPr>
            <a:endParaRPr lang="en-US" dirty="0"/>
          </a:p>
        </p:txBody>
      </p:sp>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32770" name="Picture 2" descr="http://globalforwarding.com/sites/default/files/ckeditor-uploader/url-1_7.jpeg"/>
          <p:cNvPicPr>
            <a:picLocks noChangeAspect="1" noChangeArrowheads="1"/>
          </p:cNvPicPr>
          <p:nvPr/>
        </p:nvPicPr>
        <p:blipFill>
          <a:blip r:embed="rId2" cstate="print"/>
          <a:srcRect/>
          <a:stretch>
            <a:fillRect/>
          </a:stretch>
        </p:blipFill>
        <p:spPr bwMode="auto">
          <a:xfrm>
            <a:off x="609600" y="3505200"/>
            <a:ext cx="2057400" cy="1535695"/>
          </a:xfrm>
          <a:prstGeom prst="rect">
            <a:avLst/>
          </a:prstGeom>
          <a:noFill/>
        </p:spPr>
      </p:pic>
      <p:pic>
        <p:nvPicPr>
          <p:cNvPr id="32772" name="Picture 4" descr="http://cp.cincpc.com/~usil89/wp-content/uploads/2013/01/it_photo_124135.jpg"/>
          <p:cNvPicPr>
            <a:picLocks noChangeAspect="1" noChangeArrowheads="1"/>
          </p:cNvPicPr>
          <p:nvPr/>
        </p:nvPicPr>
        <p:blipFill>
          <a:blip r:embed="rId3" cstate="print"/>
          <a:srcRect/>
          <a:stretch>
            <a:fillRect/>
          </a:stretch>
        </p:blipFill>
        <p:spPr bwMode="auto">
          <a:xfrm>
            <a:off x="304800" y="5715000"/>
            <a:ext cx="2362200" cy="1574800"/>
          </a:xfrm>
          <a:prstGeom prst="rect">
            <a:avLst/>
          </a:prstGeom>
          <a:noFill/>
        </p:spPr>
      </p:pic>
      <p:sp>
        <p:nvSpPr>
          <p:cNvPr id="7" name="TextBox 6"/>
          <p:cNvSpPr txBox="1"/>
          <p:nvPr/>
        </p:nvSpPr>
        <p:spPr>
          <a:xfrm>
            <a:off x="2133600" y="3124200"/>
            <a:ext cx="4495800" cy="4247317"/>
          </a:xfrm>
          <a:prstGeom prst="rect">
            <a:avLst/>
          </a:prstGeom>
          <a:noFill/>
        </p:spPr>
        <p:txBody>
          <a:bodyPr wrap="square" rtlCol="0">
            <a:spAutoFit/>
          </a:bodyPr>
          <a:lstStyle/>
          <a:p>
            <a:pPr lvl="1">
              <a:buFont typeface="Wingdings" pitchFamily="2" charset="2"/>
              <a:buChar char="Ø"/>
            </a:pPr>
            <a:r>
              <a:rPr lang="en-US" dirty="0" smtClean="0"/>
              <a:t> A good place to start is your last </a:t>
            </a:r>
          </a:p>
          <a:p>
            <a:pPr lvl="1"/>
            <a:r>
              <a:rPr lang="en-US" dirty="0" smtClean="0"/>
              <a:t>    inspection.	</a:t>
            </a:r>
          </a:p>
          <a:p>
            <a:pPr lvl="2">
              <a:buFont typeface="Arial" pitchFamily="34" charset="0"/>
              <a:buChar char="•"/>
            </a:pPr>
            <a:r>
              <a:rPr lang="en-US" dirty="0" smtClean="0"/>
              <a:t> Look for systemic deficiencies.</a:t>
            </a:r>
          </a:p>
          <a:p>
            <a:pPr lvl="2">
              <a:buFont typeface="Arial" pitchFamily="34" charset="0"/>
              <a:buChar char="•"/>
            </a:pPr>
            <a:r>
              <a:rPr lang="en-US" dirty="0" smtClean="0"/>
              <a:t> Take note of units inspected.</a:t>
            </a:r>
          </a:p>
          <a:p>
            <a:pPr lvl="2">
              <a:buFont typeface="Arial" pitchFamily="34" charset="0"/>
              <a:buChar char="•"/>
            </a:pPr>
            <a:r>
              <a:rPr lang="en-US" dirty="0" smtClean="0"/>
              <a:t> Confirm all deficiencies were  </a:t>
            </a:r>
          </a:p>
          <a:p>
            <a:pPr lvl="2"/>
            <a:r>
              <a:rPr lang="en-US" dirty="0" smtClean="0"/>
              <a:t>  mitigated.</a:t>
            </a:r>
          </a:p>
          <a:p>
            <a:pPr lvl="1">
              <a:buFont typeface="Wingdings" pitchFamily="2" charset="2"/>
              <a:buChar char="Ø"/>
            </a:pPr>
            <a:endParaRPr lang="en-US" dirty="0" smtClean="0"/>
          </a:p>
          <a:p>
            <a:pPr lvl="1">
              <a:buFont typeface="Wingdings" pitchFamily="2" charset="2"/>
              <a:buChar char="Ø"/>
            </a:pPr>
            <a:endParaRPr lang="en-US" dirty="0" smtClean="0"/>
          </a:p>
          <a:p>
            <a:pPr lvl="1">
              <a:buFont typeface="Wingdings" pitchFamily="2" charset="2"/>
              <a:buChar char="Ø"/>
            </a:pPr>
            <a:r>
              <a:rPr lang="en-US" dirty="0" smtClean="0"/>
              <a:t> Review HUD Guidance and any </a:t>
            </a:r>
          </a:p>
          <a:p>
            <a:pPr lvl="1"/>
            <a:r>
              <a:rPr lang="en-US" dirty="0" smtClean="0"/>
              <a:t>    Previous Training Materials</a:t>
            </a:r>
          </a:p>
          <a:p>
            <a:pPr lvl="2">
              <a:buFont typeface="Arial" pitchFamily="34" charset="0"/>
              <a:buChar char="•"/>
            </a:pPr>
            <a:r>
              <a:rPr lang="en-US" dirty="0" smtClean="0"/>
              <a:t> Top 20 Deficiencies (National)</a:t>
            </a:r>
          </a:p>
          <a:p>
            <a:pPr lvl="2">
              <a:buFont typeface="Arial" pitchFamily="34" charset="0"/>
              <a:buChar char="•"/>
            </a:pPr>
            <a:r>
              <a:rPr lang="en-US" dirty="0" smtClean="0"/>
              <a:t> Top 25 Deficiencies – </a:t>
            </a:r>
          </a:p>
          <a:p>
            <a:pPr lvl="2"/>
            <a:r>
              <a:rPr lang="en-US" dirty="0" smtClean="0"/>
              <a:t>   Multifamily</a:t>
            </a:r>
          </a:p>
          <a:p>
            <a:pPr lvl="2">
              <a:buFont typeface="Arial" pitchFamily="34" charset="0"/>
              <a:buChar char="•"/>
            </a:pPr>
            <a:r>
              <a:rPr lang="en-US" dirty="0" smtClean="0"/>
              <a:t> “Preparing for REAC </a:t>
            </a:r>
          </a:p>
          <a:p>
            <a:pPr lvl="2"/>
            <a:r>
              <a:rPr lang="en-US" dirty="0" smtClean="0"/>
              <a:t>  Inspections” Guidance</a:t>
            </a:r>
          </a:p>
        </p:txBody>
      </p:sp>
      <p:sp>
        <p:nvSpPr>
          <p:cNvPr id="8" name="TextBox 7"/>
          <p:cNvSpPr txBox="1"/>
          <p:nvPr/>
        </p:nvSpPr>
        <p:spPr>
          <a:xfrm>
            <a:off x="685800" y="7696200"/>
            <a:ext cx="5867400" cy="923330"/>
          </a:xfrm>
          <a:prstGeom prst="rect">
            <a:avLst/>
          </a:prstGeom>
          <a:noFill/>
        </p:spPr>
        <p:txBody>
          <a:bodyPr wrap="square" rtlCol="0">
            <a:spAutoFit/>
          </a:bodyPr>
          <a:lstStyle/>
          <a:p>
            <a:pPr algn="ctr"/>
            <a:r>
              <a:rPr lang="en-US" dirty="0" smtClean="0"/>
              <a:t>Remember:  The site is the most important area, because it is never diluted in points and as such the % point losses result in higher point deductions!</a:t>
            </a:r>
            <a:endParaRPr lang="en-US" dirty="0"/>
          </a:p>
        </p:txBody>
      </p:sp>
      <p:sp>
        <p:nvSpPr>
          <p:cNvPr id="10" name="5-Point Star 9"/>
          <p:cNvSpPr/>
          <p:nvPr/>
        </p:nvSpPr>
        <p:spPr>
          <a:xfrm>
            <a:off x="228600" y="8001000"/>
            <a:ext cx="5334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752600"/>
            <a:ext cx="5829300" cy="6096000"/>
          </a:xfrm>
        </p:spPr>
        <p:txBody>
          <a:bodyPr/>
          <a:lstStyle/>
          <a:p>
            <a:pPr>
              <a:buClrTx/>
            </a:pPr>
            <a:r>
              <a:rPr lang="en-US" dirty="0" smtClean="0"/>
              <a:t>Conduct a Complete 100% Inspection of the Property.</a:t>
            </a:r>
          </a:p>
          <a:p>
            <a:pPr lvl="1">
              <a:buClrTx/>
              <a:buFont typeface="Wingdings" pitchFamily="2" charset="2"/>
              <a:buChar char="Ø"/>
            </a:pPr>
            <a:r>
              <a:rPr lang="en-US" dirty="0" smtClean="0"/>
              <a:t>Ensure staff understand the importance of the inspection and achieving a high score.</a:t>
            </a:r>
          </a:p>
          <a:p>
            <a:pPr lvl="1">
              <a:buClrTx/>
              <a:buFont typeface="Wingdings" pitchFamily="2" charset="2"/>
              <a:buChar char="Ø"/>
            </a:pPr>
            <a:r>
              <a:rPr lang="en-US" dirty="0" smtClean="0"/>
              <a:t>Follow the same format as the inspector will:</a:t>
            </a:r>
          </a:p>
          <a:p>
            <a:pPr lvl="2">
              <a:buClrTx/>
              <a:buFont typeface="Arial" pitchFamily="34" charset="0"/>
              <a:buChar char="•"/>
            </a:pPr>
            <a:r>
              <a:rPr lang="en-US" dirty="0" smtClean="0"/>
              <a:t>Site Inspection</a:t>
            </a:r>
          </a:p>
          <a:p>
            <a:pPr lvl="2">
              <a:buClrTx/>
              <a:buFont typeface="Arial" pitchFamily="34" charset="0"/>
              <a:buChar char="•"/>
            </a:pPr>
            <a:r>
              <a:rPr lang="en-US" dirty="0" smtClean="0"/>
              <a:t>Building Exterior(s) Inspection</a:t>
            </a:r>
          </a:p>
          <a:p>
            <a:pPr lvl="2">
              <a:buClrTx/>
              <a:buFont typeface="Arial" pitchFamily="34" charset="0"/>
              <a:buChar char="•"/>
            </a:pPr>
            <a:r>
              <a:rPr lang="en-US" dirty="0" smtClean="0"/>
              <a:t>Building System(s) Inspection</a:t>
            </a:r>
          </a:p>
          <a:p>
            <a:pPr lvl="2">
              <a:buClrTx/>
              <a:buFont typeface="Arial" pitchFamily="34" charset="0"/>
              <a:buChar char="•"/>
            </a:pPr>
            <a:r>
              <a:rPr lang="en-US" dirty="0" smtClean="0"/>
              <a:t>Common Area Inspection</a:t>
            </a:r>
          </a:p>
          <a:p>
            <a:pPr lvl="2">
              <a:buClrTx/>
              <a:buFont typeface="Arial" pitchFamily="34" charset="0"/>
              <a:buChar char="•"/>
            </a:pPr>
            <a:r>
              <a:rPr lang="en-US" dirty="0" smtClean="0"/>
              <a:t>Unit Inspection - ALL</a:t>
            </a:r>
          </a:p>
          <a:p>
            <a:pPr lvl="2">
              <a:buFont typeface="Arial" pitchFamily="34" charset="0"/>
              <a:buChar char="•"/>
            </a:pPr>
            <a:endParaRPr lang="en-US" dirty="0"/>
          </a:p>
        </p:txBody>
      </p:sp>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31750" name="Picture 6" descr="http://s3.amazonaws.com/lws_lift/avenueliving/images/gallery/full/1406326421_cheateuoutside.jpg"/>
          <p:cNvPicPr>
            <a:picLocks noChangeAspect="1" noChangeArrowheads="1"/>
          </p:cNvPicPr>
          <p:nvPr/>
        </p:nvPicPr>
        <p:blipFill>
          <a:blip r:embed="rId2" cstate="print"/>
          <a:srcRect/>
          <a:stretch>
            <a:fillRect/>
          </a:stretch>
        </p:blipFill>
        <p:spPr bwMode="auto">
          <a:xfrm>
            <a:off x="304800" y="5867400"/>
            <a:ext cx="2781342" cy="1962150"/>
          </a:xfrm>
          <a:prstGeom prst="rect">
            <a:avLst/>
          </a:prstGeom>
          <a:noFill/>
        </p:spPr>
      </p:pic>
      <p:pic>
        <p:nvPicPr>
          <p:cNvPr id="31746" name="Picture 2" descr="http://www.pinoyeplans.com/wp-content/uploads/2012/12/apartment-design-2013001-view1.jpg"/>
          <p:cNvPicPr>
            <a:picLocks noChangeAspect="1" noChangeArrowheads="1"/>
          </p:cNvPicPr>
          <p:nvPr/>
        </p:nvPicPr>
        <p:blipFill>
          <a:blip r:embed="rId3" cstate="print"/>
          <a:srcRect/>
          <a:stretch>
            <a:fillRect/>
          </a:stretch>
        </p:blipFill>
        <p:spPr bwMode="auto">
          <a:xfrm>
            <a:off x="3810000" y="5867400"/>
            <a:ext cx="2865120" cy="1790700"/>
          </a:xfrm>
          <a:prstGeom prst="rect">
            <a:avLst/>
          </a:prstGeom>
          <a:noFill/>
        </p:spPr>
      </p:pic>
      <p:pic>
        <p:nvPicPr>
          <p:cNvPr id="31748" name="Picture 4" descr="https://www.rental-living.com/sites/default/files/styles/square/public/community/Westwood-Apartments.jpg?itok=VjDHV3TI"/>
          <p:cNvPicPr>
            <a:picLocks noChangeAspect="1" noChangeArrowheads="1"/>
          </p:cNvPicPr>
          <p:nvPr/>
        </p:nvPicPr>
        <p:blipFill>
          <a:blip r:embed="rId4" cstate="print"/>
          <a:srcRect/>
          <a:stretch>
            <a:fillRect/>
          </a:stretch>
        </p:blipFill>
        <p:spPr bwMode="auto">
          <a:xfrm>
            <a:off x="2362200" y="6781800"/>
            <a:ext cx="1981200" cy="19812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981200"/>
            <a:ext cx="5829300" cy="6451600"/>
          </a:xfrm>
        </p:spPr>
        <p:txBody>
          <a:bodyPr lIns="91440"/>
          <a:lstStyle/>
          <a:p>
            <a:pPr>
              <a:buClrTx/>
            </a:pPr>
            <a:r>
              <a:rPr lang="en-US" dirty="0" smtClean="0"/>
              <a:t>Download the Same Inspection Software the Inspector will use to Perform the Inspection (Public Version) and Perform your Own Inspection.</a:t>
            </a:r>
          </a:p>
          <a:p>
            <a:pPr lvl="1">
              <a:buClrTx/>
              <a:buFont typeface="Wingdings" pitchFamily="2" charset="2"/>
              <a:buChar char="Ø"/>
            </a:pPr>
            <a:r>
              <a:rPr lang="en-US" dirty="0" smtClean="0"/>
              <a:t>Rapid 4.0</a:t>
            </a:r>
          </a:p>
          <a:p>
            <a:pPr lvl="1">
              <a:buClrTx/>
              <a:buFont typeface="Wingdings" pitchFamily="2" charset="2"/>
              <a:buChar char="Ø"/>
            </a:pPr>
            <a:r>
              <a:rPr lang="en-US" dirty="0" smtClean="0"/>
              <a:t>It is Available in Hard Copy as well.</a:t>
            </a:r>
          </a:p>
          <a:p>
            <a:pPr>
              <a:buClrTx/>
              <a:buNone/>
            </a:pPr>
            <a:endParaRPr lang="en-US" dirty="0" smtClean="0"/>
          </a:p>
          <a:p>
            <a:pPr>
              <a:buClrTx/>
              <a:buNone/>
            </a:pPr>
            <a:endParaRPr lang="en-US" dirty="0" smtClean="0"/>
          </a:p>
          <a:p>
            <a:pPr algn="ctr">
              <a:buClrTx/>
              <a:buNone/>
            </a:pPr>
            <a:r>
              <a:rPr lang="en-US" dirty="0" smtClean="0"/>
              <a:t>    Having a Copy of the Following Documents Available is a good idea as well:</a:t>
            </a:r>
          </a:p>
          <a:p>
            <a:pPr marL="1338263" lvl="3" indent="-514350">
              <a:buClrTx/>
              <a:buAutoNum type="arabicParenR"/>
            </a:pPr>
            <a:r>
              <a:rPr lang="en-US" dirty="0" smtClean="0"/>
              <a:t>REAC Compilation Bulletin / Protocol </a:t>
            </a:r>
          </a:p>
          <a:p>
            <a:pPr marL="1338263" lvl="3" indent="-514350">
              <a:buClrTx/>
              <a:buAutoNum type="arabicParenR"/>
            </a:pPr>
            <a:r>
              <a:rPr lang="en-US" dirty="0" smtClean="0"/>
              <a:t>Dictionary of Definitions </a:t>
            </a:r>
          </a:p>
        </p:txBody>
      </p:sp>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600200"/>
            <a:ext cx="5829300" cy="838200"/>
          </a:xfrm>
        </p:spPr>
        <p:txBody>
          <a:bodyPr/>
          <a:lstStyle/>
          <a:p>
            <a:pPr>
              <a:buClrTx/>
            </a:pPr>
            <a:r>
              <a:rPr lang="en-US" dirty="0" smtClean="0"/>
              <a:t>Let’s look at the SITE a little more with common issues I see:</a:t>
            </a:r>
          </a:p>
          <a:p>
            <a:endParaRPr lang="en-US" dirty="0"/>
          </a:p>
        </p:txBody>
      </p:sp>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9698" name="AutoShape 2" descr="data:image/jpeg;base64,/9j/4AAQSkZJRgABAQAAAQABAAD/2wCEAAkGBxQTEhUUExMWFhUXGBwYGBgYGBoeHBofHRocGx0eHBscHCggHRwlHhodIjEiJSkrLi4uGR8zODMsNygtMCsBCgoKDg0OGxAQGzQkICQsLCwsLCw0LCwsLCwsLCwsLCwsLCwsLCwsLCwsLCwsLCwsLCwsLCwsLCwsLCwsLCwsLP/AABEIAMIBAwMBIgACEQEDEQH/xAAcAAACAgMBAQAAAAAAAAAAAAAEBQMGAAECBwj/xABDEAABAgQEAwUGBAYBAgUFAAABAhEAAyExBAUSQVFhcQYTIoGRMkKhscHwFCPR4TNSYnKC8QeSshYkNKLCFUNTc7P/xAAZAQADAQEBAAAAAAAAAAAAAAAAAQIDBAX/xAAkEQACAgIDAQACAgMAAAAAAAAAAQIRITEDEkFRE2EiMgRxsf/aAAwDAQACEQMRAD8A8yyeR3i1ISgrpqCRU0FbVsX9Is2R4CWW04ZyQ4Knt53idGBnzMQnEysNLFQlCJSSEDSXqdydyY9JybPXcTsKJBFCBpLHegG0Yyh3WH/0iisjJlqQ0tpam2S4B6NHn3avKpsjEETValLSlerSUu9LE/0x9CyczdTS0TFp3WE6QOVWJ8rR5j/zpIImYWax8SVyy/FJSoX5KV6QuLg6O7HR53lChqc+6Xi15EvvJhJSlQAdioJBbia7cjtFOwKqlwOv6w1wGJKdQSakMf8AcbjZ612IyYz5CV96kIC1DTpc6SQoB3syuFjF4wWTSJbMgEiylVN36D0imdhO0ElEooUsJ8CD51CrWIYeTRZB2nw3/wCavQ/pGa4Y3dB2SLBqjRVCL/xLh2fvR6F4g/8AGOFF1q/6f3jTow7L6WXVHJXFaV2zw7OAs13CR/8AKOpXayUpwGdnDrSKesHVh2RYXHD4CPEP+b1JXmElLsRh61b2lqb4A/CHvaz/AJEmy3l4ZA73UxJSChCWuVBdVcqUD8AfL8ww8ycpU6fMCpiz7S1EksWLtZrgWa0R2QHsnZHtopcmUZidUsSQkqSlzrSkBQLF3cGjcIZZL2wwyZSZaitKpaEpVqlrFgBSm7R4vlC5uHDy5i0a/aQkqrTfwpD8wY9D7M9op0qXoWVajUEpenE0PC8Zd32/QLJn/IubYDHYdUsonqmpdUlaJE2imYOQmqS9RHkGC7I42aAUYWYRWpATYsfaIN4+icLnEwjUqcog2aUQz8RqgPNkyV6pi5pLB300UdvCVcntFSm/Cup4rI/48xhPj7lHJUxz6JeGmA/41WFJM2dLKQXKQiYX32IpF3wmPVMpKCmId2CA1rgOfXe8MsNIWD4lBtwBXzL0612jmfPIQHkeRyMKD3MsI1XIOokcHU5a1IZFdaL+vytEqQRYPxdjAqCAKBj/AEj4/vGMpNg2cTMKhRZi/wDcr6KiGXlaQbG261HnuYLKi1Q/G2/SMnL2tdx8OP20T2f0QOrCJGwcDcn6RhGwZ+Vn3joUpyqwr0v5eUZqCQGLsKg3u/nQj1gTBMiWK1LD9eDRF3YowB+vxpE05YZmvQAv8+NGiBamcMSeZ+jQWJsxWHBBL3Hl+kDzZD2Vyp+r/KJO4Jao5tURxPbk3H7+6GBAmBTJBZgLv68fvhAOJl1TZyCXILejUhkpbhhStr+hiDErCXp0px59TeEmL9lGzWV+aq23ungI1B2cn85V9t/6RGR2ReEV2PR1doVhKU/h0M7+J1143DRwO1OJFtCE/wBMsN5+UJjOcvp/7j8Xg+Rk81fiTLNN/wDcel1ivDDtJk07tRPI/iqL8EJT1io/8gz5s2QhUwqOmY4ck3BHSLMMqnP4UFzwqeoAhX2qymecPNK0TTpRrqlVNFXJa1IJVWAV3k8zw9H5hvjDDDglTAwulGp/aC5SvECLmMTZlpyZSgpuO434ffKGk0ttXgC3zeEGVMZssKIAK0ivMsT5Av0j0if2KUB7KlHchm8n3jSEklkzlFsqBSVUDBuJJ57COzIupcxIpdlV5AAVMWc9jZupgkAK9l1eLyA4fKNp/wCPMUSQqZJCBUE6lCjXS4+e0N8qBQZTcMCtWlBW130n0S+7Q4TLmAaJcslyxW7MfO5B4xbxLwslIQjxrAZcxixLVCATRL9YBkY6UaOEksdLg0NBb9OEcXN/lPUSuqKdI7Jz1e0SN6q49OJgqV2Pb2lJBe9TzHARaxNBJBKQzuGDkcOhjtGLl8QTvT7pt6xxPkkxUhEjsdLVpAJCzvWuzmpIi7Zb2NShNZhfZkpp5qBJ9Y1kakTFgg6iG4U4MDyBi1mOjgyrZrFUhJN7OJUkJK3bigfrG5fZuWEkElT7kD0h3Go6KRVlRxuDEktpA4VDMKW39PrASVuCX34tURbMwy8LB0pQFO7kVfrt1YxUsbiglWlllQceBDgVAIJ2u3Glto4+SFOxM0pQBD3A422br+gjRmixDbWf0ItHSpamrVrFq2rt14QIpGigIL0DHpQt0jB2Zts6Le6SHO/LgLPHPeHru4HXlcXiOWFe8EgF9IB+fEn6bwShSRejB9n3fre3UxNWLYNJKamrvU1jkIt4mJNm8r7M141i5qXLLGk+JiQWt7zbWAaNy9KaAlVC71NbigA4Q6A4mAO5LkMz2ra39wtyjpwRQ1qAACOHE3p9No5WslwyqDzs1N6PbpyjaFu5SDqFwRbepfr8IAI/w5TewPHYtt97QMuWHBZNaBzBcudVTkVFiwuKAPRz9IhVL1KBVLYghQJpvZrAs0CAHQhQ8WoOkOzlwK2O1v0iCeAn3QQHD3teh/3WC5sjV7oF6uwvbmHAry2iBftaXobDzfe9CPSG68Hfwpec4j85dDtw4DiI3G85wY75XjRtso+6N3jI646Q8nt+FxmGCSU6WG7fJ/pEqMz1ECWhKnuFeGnK7+keeT80luVJ1azV2YD/ABSljEU7tAslwtQO7JoejmnkI9H8ZHc9UVjkJuUp/wAkj1Du3lCbPM4eVMQZYIWhSB4vaCkkGwNnii4vtBMKNIXod3Z9Xmd3tWIMJKnTTqljUQ1aAjmztAofQc70eWNYesMcOsAaiaikCY6SUzZiTQpmLB8lEH5RtLsPhGZaLJhJI7sKJuWHEUu/WPasn7Rd9IQug8AKzzYagBdTF3NuseI4RY0l62CeVQTFmwXa1eHw3dBTMVaQCxrW+wBJtxhNYsO1HpeY9opWEld4QpSlBgSfabnXpHnufdvp886X7tA90b8zxPwil47GLmnVMW59YFmVPMxyzd4WjOU2x9PzvUdSlm/x48v3PGJsLm0kL3JBI8N6ni3L5xWVqq3z6XhvgMsUvxFC9AbUravss1TtGTglkWR2rHJIZJCVM1VU861Nr8+UTHFTVpdMwgC51DY8Q52ezVhFLwkoFlm1CqoCjuBSnrFmyTJTNIElfiCmAKQwA4HyNenWM2lpDWS49lcxlypfi1pJIc6S1n4Eny+UWuXjncoHeC7gtTzFYqeGyufIQlEqYlSBsUKSzUcqJ8SjeOsRmE2WR3uIAY0CVVbqPqDHbGFKkdCLpLUo7ADzf5xISByiiys/mKCj+JNNho8g/dM55wTLz5HdPNXOUTsUo8vZQD5tFUBa/wAVLJKdYfhYwmzrK3GqUAVB3ckk+ZPB4V4fNwDVKS9v/MJ1D/FKASepidWZrWvwLm6hQJYBJ4u6g/k0TKF7ASLWlKkqmTmJFbi1fCFMQwZyOOwgebm0sq7tC01PiUzkD43cVPpEXaXBYua6+5mqWmmoChTU0Ad1dSeEV3AlMtJmTVIQzulSfGop4prd32sY55cPVkMsompDErC9RIDMdnBDUHmwEbnBAqRejkuQCGttXegtCCV2knTyUYYJlpS6dSgwYmjAcfp0jlGRYhTmbOKUuxZQDBy+5cUfysYycMi/0Ou8kCrAMLggkkCwZxyrveC+7klOpyEHcKYMSG2fe3W0IJ+VSJAQgzlagWCXAcqqnwk1diODJHCD/wAOLGaSGLhKQLnqeBtxidCyhtiUgVQQ7EAEsClmLt8L2PKA5GMCnASolLAhg2lmoxoHLBzUiBpSUiXRKmuAd3NBXq7m4iQY5If3TdwBxYv5NXnC7fRuRJiO9A8ElSli4LEAAMDRnoHb5QPKnrW/gUguR4mD3ZqvR7s7NHM7OQEkFYCA/F+g5nlw5wLJz+UtehIUPCC9zqevHY24k2gpPwm0ES8Kr+YhtiXBBpQ2Fz6xCuSU01BaWtcvqZV7WIvt0iZDqWmSVBHeVBLAC6nLG5ZvNzHOKw7kumvFIoSLqDcQHblA4tB1ZTc8QDPWWNWO/wDKIyOM6SO+X5Xv7IjI6Y6Q8jjFY1KSdAQobKY14u6qEU/WAUqUog2HFmAHXhEMqWVUQkk3t9HNI0skEhatO1bfCPVMg8oSgkkgp2BNT0AU5G9DHaMUvSO7SQkXNQPV/rC7WxDK5PWvJhUwcrAywh5k9SUpDlKU+EDfUdT/AChNjSKXmTmbMJuVEnzrGpKrAsOflHWY4lMyYpSUsn2U8wKOXsTdtohUoFiHFGrGJqtDmRMdm2+7QRm1ZaSBUM5u7kinwhNJxKgQEhyTQC/wh4MLO7tM1OpI39ggEcCFE+oH6DaqmLq2JTNZibGnpDGdjHSAEAD4k7nkPl5xFNQlDShLL3MxZrXdIszRNisPLRQqUCwuxDtVwC7XqHBaOeXGvCejMw+PKTq0IJdwKvW21f2MEzBMYjvyXuBSgFPOkLu7KSNPirQhy/3wiRE0kMJgBFx8K84ylBoVM71rSksrUHsbeVPlDLJO8JKwld66ArSeALXI+TQCjFnSVVqW1CwB4DyFbXiz4LMlplJlEpDAANp6kgiruakB414+N7aKiqGOHzFRSErQCNgrXS1hqEaSqUXeYpJOypQb1KiW8oLk5nMTKbvQsbAg6k3s/wBYGlziQC6FJFe7UVM/G4L+cbpUOwjEYqSUhPjJF1JEtA9GJiLDYmWotomkNYL1eoSh4g/GzEUNBfS6iC/LVtB343TLBMgqQC9VFD86VvBVBY/y3IUq0zJUzTqu4SW5aV1jrF9nZqCVIlqLFy5Q17hI8T9DCzD51hiyvwzcNKzTnQX5iOcR2qUlBlpmzHBovUQwezXLc2hU2XaodTsOpYdsQkbkzBLBpXSklZJ5UinZpkYB/LwU3StQ1rUqZpo7BRKR4VcmckcYPk9o56SFd6qZx1LLeYMWbC9rZMwfmJBJHiIAYcRV3+MJxaBNM8twGSqQVLnGYhWqksEOEk1JckgBPFiYPyTHiatKO71KST4luw8TW9moq3DqYb5qtEtJWZveTFqJQrxMUDbSpLBQ6tQcYpSc/mTVEJmGXzSyGrc7JG5AMcsoNtiaSLxijIlySJ4QxKn0gguWpqJejey4sAA1Iqp7YhKkrQgBQJYpegJ2PEgB9nAiuzMUVq0qma06j4nd+bvU84eYXBlKEqQgBqhXgcEXqo1sC1bxL4/pLbeg6X2iViJrS5RZnUpire/AAGhPJt4OSJTkLWldWIcagWqze0KGz0HSKxJxKCojUAioUQwJsRpTskPQANeBQhz4AqlnOzlvvlClxrwTLeJuEmKUhemzuWcmpoAGBrWn6RFlMvDyBqUkkuSVa3Dmo4B71G44RVcHhAfEsgJe4op34l3c0tFkyqTK0BSUFZ06vFM8JILAlNL28IoAawONKkxos5xMpSNaFNY95appT+og8NukDS83BdPgRpcFwGtUAjdg9viwisY3N58wJKk90gEpCQRXkVM77UpUQtw+COpSFuSo0clJUn2tSS/iBBuHZ+MT+NesTdHef4956zrvpNxukHjGQkzcTBOWEhLUbUA9hesZHTGCpFDeRIc0ZttRYetAYNwGBXNU8qZJBAuoo0iljzZxQGu4eA8JhVTS8w92jgGCleRdgfXpDjBYVNhqCEgk6EuQPul47W8GaCP/AKGhCe8TPStZDrSApLAVNFFmo/hu0VzEqE5CyfCmmktRLC6gA5JcebdY6zTMUqUJcpRKCfaKQSA+6RQndtyBAc0ELVKSEmYCUa12DlO38xZ94xk7wi0vWB4tUpkjSSRdRJAO1E+6OsQKknSFizlItsAW83+Bjv8ABzNbEMwdRNh05OY1MnKIoSoB61YV4GtefGJyhvQXh82XJlaEJ0laj+YCQ2wZqCv1gNeLmMQpaiDUi4PM7eUQzpbaiWbgK1jvDzlCxHNw49Ph/uKpbKsn/GTFpSkhwLFvrYNaMW6WTMA0iwuUuHox9l4OwUvujpUSkLrqSXBapbaxYgj5GJMThyslMgrWirPV2bbTW7V6dYunRLTA9TAAHSNy1iLHy4iJE5rOcPMKtNE6gKdaOfOMl5NiUoE9UomUCxJHhHClz+44wV+AQtKVImoS7lTnSBazPSsO6DJEvGqWrxKX4hVgQGoTpAFa15Rccmz/ABElCQhZ0/ynSU1618oQZblqlEBAWsodJIQS7sXSQbNuRaHuSJl94e8w65iBcBK3BazpZud4uOhZQ5x3aWbMYkSwaOpMtOro5BhKvEPs5Jd6j9osyO0WE/hpwWpqeIDV0Dh383iFeGlzVDu8FMSRYP3ZUeDLcEeYh9kvA6t+lWmLubeUdIUSACeg4/WLRjskMliuUplFyELCm9Eu/wAIS4/LqjuwQDstGlXrqIPwh9kyerIJOAUp29pN3IB8nNYaoJSyPw7TCxcgjzB1fSFKHlqAUGbZ2PkKgxalY/FTEgiWgoA/+6gBKei6MfOE7KQFNyYKOszUmviTpOpJ6JFfWFmMwmg+8x3VR/8AFifjDVeJISQZuGcl2llZY82JeD8mkqLKJISaOmqSTsEqUF+kJNjpFRxsorQUBVW8IKaD47xVcJh5Y1d7KdXuoBKXVVgCAfTePZc+KRLCUakV8ToKEeZWCQfOKD2gCZSkrI1UBCkFOoEcwzmwB2rxcKTtAo1sRYbKFaXOlO7E6XFGLmrnhenODZsozEJXOWJaUmqaKdmcAezUM9X+McpSmbLclZ97SoBMtId7E6lXu4eOpMhSyLLCTooB4XLBQsSPZ8yXjlTaeWJUhPNwYM0905Go6fCwIag5G1KHoA8SrAQ6FpOqhqGvZiC23zfaGuIxswJCaqarqBcHfYD3qsGoYTrSpbkJJJIU9d6b33r5RTleyXVncnM5IUCpOsgFnq6S5AIdiQC3OCV9pDMICUpQkXD3sHPVr3hVicnF3IoKcqH6iHOS4SSghwVKBSWPsn12JYbO1Ku8SjFqwUbCTmi1JKRJ1JJKXLe03hKkkW3uKkVMRYXFKmHxhOhmSw0vQ0A2NiX4RZ8RJk9yCQBYUouniKQGuK0cV51jJWDlzUsG2Lm9GII/qoW8ukYdq8HTRSMyUnvD4hs7NfSH4b8hGQRnuUIM9fhT7vshh7IsBaMjeLVIYzymVLmKCp00S5QupipRa4QkXPPbnaIu1WdJCTLkJCcPbWBVRqxVxdrMNrQpM9I1FZBcUDKqeFr1hXN1THVMcMPCCG+PByY3nOU3XgkR4bGd09PzFClHCRz4mlusAnEFw5qDxq4+sG967VSwZqcPsmu8RyyCSG1E7uQ/1JtF6KcgrGY7v9AAIXpCSXopuIZgee7ViZeXskEKAURqYEKcWI8JYKArpMQYacZajpAJ0gOWIHrevyjQQNVak3qw3vxNYiUm2RZHIkaiwIP+PzjjWpyzm4IIpXYfryEG5dhVBRUk6GtZ3N2HJ26vG5oWSTNLua8S/EcX2hqRSChmSTJUhaQSWsEgWoQoB6NuK24wwyfGJlpbvlpKrBOmjPxAqxYVJrCfHeAAFh0agp8R9YDkrU/StCbtcNURO0Pux1jswWtJTrmKYVKlJvY0DOn2b8IV5cru1pUSKHcUt1g1OVLIBYsAQoBWo8SptgHbeo5RBgPaIuCa0agL+X69IqMfA9yXnIJ6ZYVoxE0qmVMtA0h7HxK25CJ5B0BZStQUQ6kBWpTuKuEt8YAwcsN4pLEB3KSdX6D7eGRCFNo71AUPEiWAHL8dVuoi1GguxaczYDV+YUkMlZVTzAf4xcMjyyZP/O74lvZSCuYkUpSYwf5RVMRlCU6u8eWfcBQST/cqgEGZTmkyQwEwrSbITNIIJ3YpbjQc4Gr0CdbG2Ew05c1SFiahj/FIKaf2NpPB3iSZkUgqKVY0zFCgCWfoQVH5xkztZMBS/nqIKm5gp+V3gXOHX/5qWhAFNSwoi3BNC/MQqdlYoOm9mSogIUrmJ0pZSf8AIEjzh1lPZGXp/NSschM8J5gJA+MJZGeJ7sGdikzCPZCZatQ89Ir1gvKcXizMfDygZZ9+Y7/930hO/R4LRluTSpAUmW4BrUvfrEONyMzL4laRwSEj/cDYv8UqWp2CgPdQ7+Rf4RWMFhJpfvsNMJu6iQP+kJLeUJfRv4WLDZPh0khOIUpQooGaD6pLx0jIsKQQDLVqDFKu7PFmGkGE2EzmQxl9yUNQkGWqvSaH9YsWX5TJSy+7SVXCtCEqHmmkKX7BHn2P7OCROKO6QsqOtCQsadLse8TQ6aUvwgYYzDTEhEufLlncHWACTTSrQEk3L8GHOLvn+CeZ3qVKCgG0TEgoF/Fsau1FC55vVEGcVCXiwgpUFd0uVrId6KDq0joklioRzyigaQCjIgJgmLUoqTQJqAfEagCwr0LwRj8vCgnuEgpSySK01F6Fqil9xBeESrUpD6kkAnWslaK++m2j+n7C7EKSlQCaK95SR5sWKhpZ032vGciaQKrJpcpGqYCVuCVKoNVbNVIoKNvvAuAkIMx5alJ1EApcswpSo3+vOJcZKUshyAmwAeri3Qn4k3iHLcumpV7JSlRDgkDd7E/+3iDS0HhA/wALlsmtymYG4qFillFv5UnyNniGfI1UDJUCfEwskiii770LULGCMvwYBJSVatLrCjtsxZiwJo/qKQYMmUtKRNJUA2pZUyi3s6SnSzBNwmrhrRMU3stRKNncr85VTZJpb2E84yC+0WBUMQsISAnw6QDRtIbY/ONx1RhgOpS1FRSCVAF76uBO2xr/AKgeYlRuS4Z34NcD72ifBIWoFKWrVRPqw5mJZiUpSdSCoNSoHWoL8YtS8M0wJaA1eMGYDLSoEqITLHvEjowBIesay3L14hbPRmdiSLNb5uBQxccf2ORLkEmYVKD+IglmBegLPQil2DtDcksGkYlHxC0gkJfSLbfWnKOgo8S9xwpem9/hBuNw2lkISRqpVBD+EHc3ANTSo5CBcXlxQElz04O5Nvl+kVSaE0RpxZQWfyTs1Xc7vwjvDzRp1L39m7sPp8OsaVKZ6Mx0mgNRs4pGS0DYk32+6QKKQuoR3YqVKNRSvrtxjJKAqo9K7n12PpHCk1r4rAOR/rcekELQgJABNdxZ6now484bwCR1JcA6dTO2oEsz2e7F2t+xeWEEmYUgCoCaswccf5nrC6YVMzEVZKTQku4DeY2i5ZNlCNDzQopFPACCfNuNfOKWAaCMPhZqpetMhbWSpGqvWr7erwGcBOQQtctYq7EsfJ4eYfMfwzqwomlJASUzJaizOqlmb4xFm2YfiijUnUBUywFJPVidtmg7MOqIlZussiauemUpvaOtxycV/wBxzisLh06dE0zHNaJHkxtTjwg8yFaTLQtUqTZlJJDb+1UQVheyGGXKVM/FhTe8JZ0jq8Ul9EwDK8AVr9ooSL+w4o7eIgQ/wuXYeaoIExBIDFExAOqtwQQfjFRmZGuXs6AfbBcH0PziOd4FAoNQXHXi9hClGxKdHoUzAy5Ck6ETCBdKSkpFvdV4gDy5Q+weZSSaTJYpUOA3UbR5IrHzZpHeLVQMLA/ThEUjErlreW55qS7txeJ/Gy/yI9hmZ3IdhOl6rirv0a8VnPM/OnSytRspOuWR6moin4rMps3SFqSwagQAzf2h/wDcaTMCiAVrUOdm4B7P9DDXHRLmWDB4uTOBBlgzQPameN/QAwRl3aJUvTLK5aR/KuSsNxqlRPoIrUnEzEKBlqCSCWI5Q4k5xPneGZKEznpAU3UJ+2huIKZfcLPRPlPrBFixI/QiKRm+Sy5KgE4ieqSo/wAPXLWhJL+ylQdyCfEXIozwkzCfiEAoQe6BNqEitiKGIF5VMdKkTZYehQCyn4hK9w/OM3Bel9rJMRmksSV/nBKknUoqHiNyyFG6vZFyCxvFbwuZqxKe7RKX7RsVAnZyRUjmwqTZhDPE9lu6mJEzvpcpakpChLBCdZqHoPbbrq6wmxmMOHCUjSCpwyXBHiITrcCpAJIYHjGUopaVjY9lYJbMtfvBiLJIJDVckOBTryMNV4mUNCpiElZRfSwJ8wWfUo3cWPCKCjOFiYVa9fBy12NK3AFT/uHGCnIUozJy9LpLI2cFhXhRqfSuLjL1CTbLRNEuSfecsp3CgHezm9SPDy6RqR2kw5mJStRUsUQUs41GoUa8NhwEUvN8aFMmWNWqlVMkNVnpZyxpDDI8pAUlS1PQHwocINbk+E7HqG3h9HFWwySdoZqjiFk6A4TRyfcT/RGR3nstCpyildClBDyy/sJ4EiMjVPBRR0Y1QQQksnValfWpjMNKM6bpJDqNOPxtTeHuH7Gz9PelACD7CVKFiWGq3KAJmHEqay9JXYiWXI42YC/naka0vCEqLmcX3EhAw6UnwjUpipqs45VetHakKMR2uV7OotZS2cOwqH3dz5m8Icwxk5SSgAhBuB7zMA/KjgcTC+ThZmoII0l6evLeM48VZY2/hYEiZiCnTqLWOwDgB2ZhyDnrDeXgpMpB99T1ceFmZgpmoxPXqIAyvEolJKUBfeEuQ7JIKQNVSGKVbcg1RAed48qNFFQA0kpBALHgT9tGclL+qIljAJmU2WmYTeqrF6uSB+w4VgUYxkaUgeL1YOwpatIEUu4qedK/Z+ERGUSHb7qfpHTFNLJUVQVNnOGpxptU0A4PEmExQT7T8mSP0eAJoY063jRWBV68iYbVjLLlc3v8QCAyJbrJqSWoP/dpiz4bEzUghExaQGNCd778vusIexGIloRMWv2lKCabBIf4kn0i0DHSVMCtgTu4a336xcUkjOTdmYbO8UhgJlVAe0HvvTakdycHPUrvdbrL2LN+l+MTpmyUqdOJQ/Njxp0jhWKRqfv0jeimveCvgX9FWaqxC/4ypimsVGvT48NofzJKpOAFCCpT+VqiJO7kqlsufKf+5yelaQPj8wK0CUZ0spSKDWGLHfe0XFkyQpy7EK8Q70pCqEOw8w3yiUSxXQscSHHzaCJYQfD3ksgf28X4cYaYTD5fpeYuvMgc4mQ0Ju6Q4qpKrvcQ7yfG4Vae7WA5JAOpn6PvSAU4LDrUdCw2zrSA3qOMMcL2dlTC/fSZe7d4knrQ9YmX7Kjfhzm/Z1aQFpUdHAJKj1BatPnGYPsuVo1y5/M94G5/dIlxGYfhFAIxMtaRtrJA+cAY7tBLm1mz5LcAtA9WrBUvGH8V4Z/9RnyFd0koWXuAFN58o3Lz2dqKZkwppfQP0G8K05lg3B79AtUkfDq0c4vOMJqSRipauDqtD6i7MaYPFplqUtStb/0uetTS8NcP2hSlOlaFTqukrSlgOG8V3CdosGV/mTUqTbwpJ+IETKxeHWSqXNpYDQvhv4YVJjt+B+aZ2uehUooShJFhtwIexFwekUmfKSie09MyaTROlQBY3Cd3+TCHfiVUS5iqs4Qv9HaOMywWISlM5EspZQAKkgpcg33FHL0ZoHGNYEpS9AsPmmFkyhLXgCZpGkqmANWpI016ML8IX49Y0hklDHUBUu/x33HrDmblGNXh0qmJWl3XXQUkKPuqB1AEVFPnE+RZHJlyx3kyY4sC5q70NxXd+MYtNKzWyn5e8v8AMWlgzOoCpNgX3+bQ3m5uuYFJRpMqgXoCg7kVqWBfoSOMWSdl8qcC60JVbxpJBAcDg/G+8GqwuHGHlIUmQnuw5MkaSpVtTOa8ySXNIVOW0GKPN80loE1QKJr09lQY+EV9qj3bYloyDs9weH79bJmt4famB/ZHAARkNcbFgsmKzydMllCQlCSGO6j05QLlOSqSCUply03K10qeDw7yjGS5SDolIUo++ov1YM8LsZMlqJ1AKV/TbneNFvRL+2LMwwQCmKws8g37QNhsNpUVd2FKFip6cwx2p0vBglJpVTbDwt6tBCgkpsRy1He9ousE2LZuHXPJVMUtRVWpZn2/p6chA03s8PeW4u2ztDtMkb/WnrG04MGulxyD/OF1QXYgPZxHulIOzH9zEOLyMhBdaXdwwBN7O/zvyi4owhCQpgA2wD/KOMTKCffc/D7avnDwGSizckW/lzc/MQvxmWKSwUGKrAAu3G1un+77iEkp3o1enwtC/AzjODqSyEqIDm53J5Wp6wqGpFTwqlSwzXL2LmjUoRtByAs3TMYt7tzvShDc+EXAULgA03r8rR1LkFRFD5H7aHQuxUxhF+6FHqlvUExuXlc1/ZSP8vO0ehIy2SlIUvUT1ieXMkFJ/KII4cPr0gHR50MlncvUlolR2enW1pA6RdpMuWLhR5bV845KBcBgNrwxWVJHZlb+KbT+0DhYvEsvssKEzCepH0EWVRA/SMSX84dEtkGSZHhU+CcjUkvXURsRsH34w9zLL8EVEysKJile0XWR1AsDTZonwmAWtKXKEpb+U/Y3iRWIVIohYXWzeVYzpNmitIQYTsrhFrrJQgk1Cnb/AKSbQ4xvZvCyJXgk4epfwoGxob3AMdY3L5qgZqgkBnvYfbwqK9gYEr9C62gpMnDBDIlI1/8A6wPUs8AoSEqfQl+SR9BBeDVpL06kfMROrCJbwzACeNoqkicsjkzgonUCCWtQU35ftEacKVqKUpd/sPE0/JlJGolNdwd45lyike0xPA1gteBT9GGUSO5X+bMMroYsmaoROw8xCJqiVJPiSzg7FiLgsfKKMiYlRLlXXf6wThcdMSdKDfiL+e0TKLeS1KsFVyfFTUHuJqjqkjSkUHhFtP8ATbewHCHi5RADj5Vhd20kKBGIqFyyCeCkmlRuA9eRMd4TFpmoC3DFI4DTVmPMGLRDClKO5DWiSVhEke2EtsR84UYqcpCtIKHbwlSqG9SRZm+IguViXZmdg4Fw4cfdIdk0VjP5TYhYYG1f8RGRJnq0d+v+J7uw/lHONxJaH+AwU2eGQAlI8v8AZiHFSNDpfVZy338+EFjCTSlnJA2csONrwEJYHtK9D9/WC8ieiIdN/nwgmTLBuQ33+kdycWlI8KAeZ+kaRNClO996c9hFE6Jpc3SXSUeYr97Pzhlgs6LsoAgbBLD0gXLsmVNIY02a3+4dryjCyU/mLD/yvX0eM5NaNEpbFmYZ1rTpRLCQbm8KilwHrsx+2EOMLkyp6iqSCmXxUR8NzEOOyky2cg+dHa7N5Q49VgmXZ5Kz2gxndynB8SqD5V4/tBOUYDu5aUXIDKZjU1L86wFm0sTcRLlBnBClDoQpz00/ERasEhanAICTV2D9B5Q7EkDy8GpWzeUFhMpKW0qKwLvR46x2G0gATCotwb76QGxg2PETkqJO/wB0icamqkta0copvWOzMVxN3h0wNpy6aWIlqPP4RyZaw4IIruGb1rb5iHuC7RTUJ06UmnAxIvNxMDTAnmwNuHWJuXpX8foil5LMWNQbo4+9oa5Rl6B/GQoHjGYPHd2WlJcMSX1U+7RmOzSYoMCB5wn2YJRWR3j5K+7/ACZ408CATYUeKkx1eIm9WvxpGYfEJYqdRWLgCt6b2jS5jipufPkYcVQpSTDsTPQpISkKYNUk+dIEEirN5mIkq5sK9IxM9epgoFHAipu4fziqrRLdj3D5JNbUjSTf7FngjG60JCZiQabJBEFZVmkpCAFU+sBZnipSiShSnPVm+UZ5vJrihN3ZKiApuR2iE4JWqrB7cIyUauT+oidQSw8VW3N/LpGlUZ3Z1NmISn8sDUPeG45cY7k456HTtsfvnCuYxIp+/lt0jUtBdWoi9KWDFga1sawdRdhp+BTNQrW6aHxMWY0JILt58Y8+npm4WYqSVEy6EEbpNlC5BobbiPRk5roQBq9dv1imdpsIqYkTkElvaSzsGc7GlD60hDbQZlMqSxUZQW/FjXnSl/KJ1ypalv4kq91STUffCoiu9mcUSoy6EFyC9Xegpen67xd8Jk041RLV1P1gwLNlGzzDNPVUmialJc+AcoyGnabBzxiVhRU7J3H8ieUZCs0o5wOHnTPCFKe5AJvDc9nVIR45gBu31Pk8E5cFBDSpfmS0McBlSleOdUktu33+8JyyJRKr3ddI8Wzuz12O8FaJaG1FTsLF+dhT/cOsbhEqV4UW+/OFmOUEEuPETX9hbe8UnZLVERx02Wppc0gOwCwB8Aee9Y2ta5qjqA1dGfk541gRAqKEub8L779GvDrK8onTD4RpFyT99YbpArZykzpaKK0gCukjbYwIZqiWKiymu9RcEh7b8Iv+GlSZaQFJCiPienCK322wS04dapaUglkJHFSyEJ+KnjNTyXKDoo/Z6R3kybiCaLUQgl3KUOnhxEP0UDO/r9+kG4Xs3NkSkS2ACEgbGwvAYQxIPH0+/pGiaM2mQz3ahbq59I3KBAu/3f7EFd1Qt67fvEa033PD9PveGB3hko96pdvvziabT2TSt/KA1HiDptvz+EdpNHpcgh+no/HiYKBs6VNZrVdtif8AcTycQwNH5AP18ucCLmKYgJerN6m53+9471eGzVq+z/qwgAaS5qVJLnSefHoIHnykgULm97N0ueW8LloOoHWqnu0APXc34wTJUenpw9doXUOxzqqo1dyl61A4N1+cdKXZ/jt6+UZMfdg72+ccEmrKbYhhx4/pDFsnkFJID0PT5xxPSPDpB4k7Dy61jQlE+y5pwf7/AHiKZKIox/Q+psflAMIlzL8t40mb1tR/t4gdqVt8+ZgtaJak0Jf5P9PlAAPMVR413g5jegjc5BFWPU7+Vo4Kmp9/dYZJyqln+H3aOkLrX6xykOQQBeMRLA9nctd7fIwAgybLSzg0J3Yv0u37RDoeoNNxEKFbkV+Hyjc2nL1r6mEFlcx0sYWeMQApKCSVaAGS9FOOYLsOCukeiye0+keBQIFhxpFXx0gTJakGoUGPLcHqCHipZXjlyVqw0whOksjm4BCQehcU5bQnFPZSk6H/AGm7QFeJmKIDnTx2QkRkVzN2E5Q6f9ojIXVF9menZLiglILEnalPv9o4zLtKpylKSlrl7wgOdHSQlIA3bhX4xrCTNbnUx3c+dOX1iVD1g5fCdeaTDYu4sOHpEZrU15m/2YkxKDKQVA/3GrVt8T6tA6JjkfM2894tUQ/2E4dJBB0mhttFik5lNUNCSED1+kI5c8l6NtYjbaNS5pSbueZ8zvEtWUnQ/wDwZljXqJN7en6QjzPP5q8TIw0vxMTOIPBHhS/+RJ8ob4XOkJS6k3p+8B9nM0lzsTipsuSSTolIWElmTqJAP9xctxjN/tGiz6FY/GYg+0WcWFdrW6QtRhlFvCep6xckYFSlalhgwIFBxv0pxgfMlpQPCKdPlDU/gOP0qWKwxl1IFeHzb4X2MRE2a335QyzDFhb+HU1jseL125wrA/x+Dfbxqv2YyJVS6BtzVLl99uP3eOZaCz0G1Xv6R2EANwEbABHXbYcX4P8AOGByhV3Yh+FedfWkYgHVdgAKFm8/vaCTly29gNfnQUHz9IGVwJ3vb7EFhRsipJIYWf0s0SS6VHp+nX6xwEFnBJ67VjNVOJPVzuduUMRDNUrU1CN6lx5Ws3xgjDrYkkOBxjGJFiKc4zSx4QgsYYPMwAHQNuFXrXpFowmHSpL93XnesUhyCGALG8WLCzMUQFJYJZrRnNGsJA+LwstCjqQA/Dr9+sJpxAJKQwFv9w8xuDVMS5W6v05dIRfhVJqUkpe/6RUaJnZ1MnEgOacN/j1+BjvCZcqYzfHasSSZsrTYuALizXpDzJ85S4QZZY8B6VgbfgoxT2yu4rDmWKkc4DL+ldqj9LxfszymXMQVaWUbEXFLPFDxuGKCUkdHbjRm5wRlYTjRwqZX1Z3HU703jFzaD7NN+sciYAbEU+/hDPA9wpPi9q/1/aKbolKxchX7wr7U5ZKXLTNVLWFS/aUg3S723Y14sV8ofJEvvQEuQT8+fH9If5nlEuZKOk6SxDEBjyI2iZSRUYs8Qx2ZpUskuSW35DnGQJnGBVLnLQlwkFgCC4pyoesZElFzm7dIIy81jIyNGZrZYZx8J6QpQa+nzjcZCjoqeydJv0iGTv1+kZGQ0Azmfw/8D9Ydf8U/+hR/fO//AKqjIyM+TRcNlxxNlclt8oGMpNSwsnbkY3GRg9GpUu0EpOknSH1irB7iFYFE9f8A5RkZG8NIxlsbYdI7oUFn+cLsP/FHnGRkTx+lS8D0mivP6wtUPzB5/KMjIuO2TIGkmo6mHeQJHx+sZGQ56Yo/2G2MlJ0vpDuzsP5TFPllyX4RkZE8eh8n9g7K/aH3wi7Yc+DyjIyCfg4AWESGNOPzMJc09g+XzjIyJiOWhCbnqIu+UoAQGAF4yMh8vhPF6H4hR0qqd/kYofaEeJfl9YyMg4tlcmgXLS6mP3aDczlhjQenIxkZFS2QtCnLj+aev1i24gvLD/yxkZC5PB8ejyjtL/6mb1HyEZGRkW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9700" name="AutoShape 4" descr="data:image/jpeg;base64,/9j/4AAQSkZJRgABAQAAAQABAAD/2wCEAAkGBxQTEhUUExMWFhUXGBwYGBgYGBoeHBofHRocGx0eHBscHCggHRwlHhodIjEiJSkrLi4uGR8zODMsNygtMCsBCgoKDg0OGxAQGzQkICQsLCwsLCw0LCwsLCwsLCwsLCwsLCwsLCwsLCwsLCwsLCwsLCwsLCwsLCwsLCwsLCwsLP/AABEIAMIBAwMBIgACEQEDEQH/xAAcAAACAgMBAQAAAAAAAAAAAAAEBQMGAAECBwj/xABDEAABAgQEAwUGBAYBAgUFAAABAhEAAyExBAUSQVFhcQYTIoGRMkKhscHwFCPR4TNSYnKC8QeSshYkNKLCFUNTc7P/xAAZAQADAQEBAAAAAAAAAAAAAAAAAQIDBAX/xAAkEQACAgIDAQACAgMAAAAAAAAAAQIRITEDEkFRE2EiMgRxsf/aAAwDAQACEQMRAD8A8yyeR3i1ISgrpqCRU0FbVsX9Is2R4CWW04ZyQ4Knt53idGBnzMQnEysNLFQlCJSSEDSXqdydyY9JybPXcTsKJBFCBpLHegG0Yyh3WH/0iisjJlqQ0tpam2S4B6NHn3avKpsjEETValLSlerSUu9LE/0x9CyczdTS0TFp3WE6QOVWJ8rR5j/zpIImYWax8SVyy/FJSoX5KV6QuLg6O7HR53lChqc+6Xi15EvvJhJSlQAdioJBbia7cjtFOwKqlwOv6w1wGJKdQSakMf8AcbjZ612IyYz5CV96kIC1DTpc6SQoB3syuFjF4wWTSJbMgEiylVN36D0imdhO0ElEooUsJ8CD51CrWIYeTRZB2nw3/wCavQ/pGa4Y3dB2SLBqjRVCL/xLh2fvR6F4g/8AGOFF1q/6f3jTow7L6WXVHJXFaV2zw7OAs13CR/8AKOpXayUpwGdnDrSKesHVh2RYXHD4CPEP+b1JXmElLsRh61b2lqb4A/CHvaz/AJEmy3l4ZA73UxJSChCWuVBdVcqUD8AfL8ww8ycpU6fMCpiz7S1EksWLtZrgWa0R2QHsnZHtopcmUZidUsSQkqSlzrSkBQLF3cGjcIZZL2wwyZSZaitKpaEpVqlrFgBSm7R4vlC5uHDy5i0a/aQkqrTfwpD8wY9D7M9op0qXoWVajUEpenE0PC8Zd32/QLJn/IubYDHYdUsonqmpdUlaJE2imYOQmqS9RHkGC7I42aAUYWYRWpATYsfaIN4+icLnEwjUqcog2aUQz8RqgPNkyV6pi5pLB300UdvCVcntFSm/Cup4rI/48xhPj7lHJUxz6JeGmA/41WFJM2dLKQXKQiYX32IpF3wmPVMpKCmId2CA1rgOfXe8MsNIWD4lBtwBXzL0612jmfPIQHkeRyMKD3MsI1XIOokcHU5a1IZFdaL+vytEqQRYPxdjAqCAKBj/AEj4/vGMpNg2cTMKhRZi/wDcr6KiGXlaQbG261HnuYLKi1Q/G2/SMnL2tdx8OP20T2f0QOrCJGwcDcn6RhGwZ+Vn3joUpyqwr0v5eUZqCQGLsKg3u/nQj1gTBMiWK1LD9eDRF3YowB+vxpE05YZmvQAv8+NGiBamcMSeZ+jQWJsxWHBBL3Hl+kDzZD2Vyp+r/KJO4Jao5tURxPbk3H7+6GBAmBTJBZgLv68fvhAOJl1TZyCXILejUhkpbhhStr+hiDErCXp0px59TeEmL9lGzWV+aq23ungI1B2cn85V9t/6RGR2ReEV2PR1doVhKU/h0M7+J1143DRwO1OJFtCE/wBMsN5+UJjOcvp/7j8Xg+Rk81fiTLNN/wDcel1ivDDtJk07tRPI/iqL8EJT1io/8gz5s2QhUwqOmY4ck3BHSLMMqnP4UFzwqeoAhX2qymecPNK0TTpRrqlVNFXJa1IJVWAV3k8zw9H5hvjDDDglTAwulGp/aC5SvECLmMTZlpyZSgpuO434ffKGk0ttXgC3zeEGVMZssKIAK0ivMsT5Av0j0if2KUB7KlHchm8n3jSEklkzlFsqBSVUDBuJJ57COzIupcxIpdlV5AAVMWc9jZupgkAK9l1eLyA4fKNp/wCPMUSQqZJCBUE6lCjXS4+e0N8qBQZTcMCtWlBW130n0S+7Q4TLmAaJcslyxW7MfO5B4xbxLwslIQjxrAZcxixLVCATRL9YBkY6UaOEksdLg0NBb9OEcXN/lPUSuqKdI7Jz1e0SN6q49OJgqV2Pb2lJBe9TzHARaxNBJBKQzuGDkcOhjtGLl8QTvT7pt6xxPkkxUhEjsdLVpAJCzvWuzmpIi7Zb2NShNZhfZkpp5qBJ9Y1kakTFgg6iG4U4MDyBi1mOjgyrZrFUhJN7OJUkJK3bigfrG5fZuWEkElT7kD0h3Go6KRVlRxuDEktpA4VDMKW39PrASVuCX34tURbMwy8LB0pQFO7kVfrt1YxUsbiglWlllQceBDgVAIJ2u3Glto4+SFOxM0pQBD3A422br+gjRmixDbWf0ItHSpamrVrFq2rt14QIpGigIL0DHpQt0jB2Zts6Le6SHO/LgLPHPeHru4HXlcXiOWFe8EgF9IB+fEn6bwShSRejB9n3fre3UxNWLYNJKamrvU1jkIt4mJNm8r7M141i5qXLLGk+JiQWt7zbWAaNy9KaAlVC71NbigA4Q6A4mAO5LkMz2ra39wtyjpwRQ1qAACOHE3p9No5WslwyqDzs1N6PbpyjaFu5SDqFwRbepfr8IAI/w5TewPHYtt97QMuWHBZNaBzBcudVTkVFiwuKAPRz9IhVL1KBVLYghQJpvZrAs0CAHQhQ8WoOkOzlwK2O1v0iCeAn3QQHD3teh/3WC5sjV7oF6uwvbmHAry2iBftaXobDzfe9CPSG68Hfwpec4j85dDtw4DiI3G85wY75XjRtso+6N3jI646Q8nt+FxmGCSU6WG7fJ/pEqMz1ECWhKnuFeGnK7+keeT80luVJ1azV2YD/ABSljEU7tAslwtQO7JoejmnkI9H8ZHc9UVjkJuUp/wAkj1Du3lCbPM4eVMQZYIWhSB4vaCkkGwNnii4vtBMKNIXod3Z9Xmd3tWIMJKnTTqljUQ1aAjmztAofQc70eWNYesMcOsAaiaikCY6SUzZiTQpmLB8lEH5RtLsPhGZaLJhJI7sKJuWHEUu/WPasn7Rd9IQug8AKzzYagBdTF3NuseI4RY0l62CeVQTFmwXa1eHw3dBTMVaQCxrW+wBJtxhNYsO1HpeY9opWEld4QpSlBgSfabnXpHnufdvp886X7tA90b8zxPwil47GLmnVMW59YFmVPMxyzd4WjOU2x9PzvUdSlm/x48v3PGJsLm0kL3JBI8N6ni3L5xWVqq3z6XhvgMsUvxFC9AbUravss1TtGTglkWR2rHJIZJCVM1VU861Nr8+UTHFTVpdMwgC51DY8Q52ezVhFLwkoFlm1CqoCjuBSnrFmyTJTNIElfiCmAKQwA4HyNenWM2lpDWS49lcxlypfi1pJIc6S1n4Eny+UWuXjncoHeC7gtTzFYqeGyufIQlEqYlSBsUKSzUcqJ8SjeOsRmE2WR3uIAY0CVVbqPqDHbGFKkdCLpLUo7ADzf5xISByiiys/mKCj+JNNho8g/dM55wTLz5HdPNXOUTsUo8vZQD5tFUBa/wAVLJKdYfhYwmzrK3GqUAVB3ckk+ZPB4V4fNwDVKS9v/MJ1D/FKASepidWZrWvwLm6hQJYBJ4u6g/k0TKF7ASLWlKkqmTmJFbi1fCFMQwZyOOwgebm0sq7tC01PiUzkD43cVPpEXaXBYua6+5mqWmmoChTU0Ad1dSeEV3AlMtJmTVIQzulSfGop4prd32sY55cPVkMsompDErC9RIDMdnBDUHmwEbnBAqRejkuQCGttXegtCCV2knTyUYYJlpS6dSgwYmjAcfp0jlGRYhTmbOKUuxZQDBy+5cUfysYycMi/0Ou8kCrAMLggkkCwZxyrveC+7klOpyEHcKYMSG2fe3W0IJ+VSJAQgzlagWCXAcqqnwk1diODJHCD/wAOLGaSGLhKQLnqeBtxidCyhtiUgVQQ7EAEsClmLt8L2PKA5GMCnASolLAhg2lmoxoHLBzUiBpSUiXRKmuAd3NBXq7m4iQY5If3TdwBxYv5NXnC7fRuRJiO9A8ElSli4LEAAMDRnoHb5QPKnrW/gUguR4mD3ZqvR7s7NHM7OQEkFYCA/F+g5nlw5wLJz+UtehIUPCC9zqevHY24k2gpPwm0ES8Kr+YhtiXBBpQ2Fz6xCuSU01BaWtcvqZV7WIvt0iZDqWmSVBHeVBLAC6nLG5ZvNzHOKw7kumvFIoSLqDcQHblA4tB1ZTc8QDPWWNWO/wDKIyOM6SO+X5Xv7IjI6Y6Q8jjFY1KSdAQobKY14u6qEU/WAUqUog2HFmAHXhEMqWVUQkk3t9HNI0skEhatO1bfCPVMg8oSgkkgp2BNT0AU5G9DHaMUvSO7SQkXNQPV/rC7WxDK5PWvJhUwcrAywh5k9SUpDlKU+EDfUdT/AChNjSKXmTmbMJuVEnzrGpKrAsOflHWY4lMyYpSUsn2U8wKOXsTdtohUoFiHFGrGJqtDmRMdm2+7QRm1ZaSBUM5u7kinwhNJxKgQEhyTQC/wh4MLO7tM1OpI39ggEcCFE+oH6DaqmLq2JTNZibGnpDGdjHSAEAD4k7nkPl5xFNQlDShLL3MxZrXdIszRNisPLRQqUCwuxDtVwC7XqHBaOeXGvCejMw+PKTq0IJdwKvW21f2MEzBMYjvyXuBSgFPOkLu7KSNPirQhy/3wiRE0kMJgBFx8K84ylBoVM71rSksrUHsbeVPlDLJO8JKwld66ArSeALXI+TQCjFnSVVqW1CwB4DyFbXiz4LMlplJlEpDAANp6kgiruakB414+N7aKiqGOHzFRSErQCNgrXS1hqEaSqUXeYpJOypQb1KiW8oLk5nMTKbvQsbAg6k3s/wBYGlziQC6FJFe7UVM/G4L+cbpUOwjEYqSUhPjJF1JEtA9GJiLDYmWotomkNYL1eoSh4g/GzEUNBfS6iC/LVtB343TLBMgqQC9VFD86VvBVBY/y3IUq0zJUzTqu4SW5aV1jrF9nZqCVIlqLFy5Q17hI8T9DCzD51hiyvwzcNKzTnQX5iOcR2qUlBlpmzHBovUQwezXLc2hU2XaodTsOpYdsQkbkzBLBpXSklZJ5UinZpkYB/LwU3StQ1rUqZpo7BRKR4VcmckcYPk9o56SFd6qZx1LLeYMWbC9rZMwfmJBJHiIAYcRV3+MJxaBNM8twGSqQVLnGYhWqksEOEk1JckgBPFiYPyTHiatKO71KST4luw8TW9moq3DqYb5qtEtJWZveTFqJQrxMUDbSpLBQ6tQcYpSc/mTVEJmGXzSyGrc7JG5AMcsoNtiaSLxijIlySJ4QxKn0gguWpqJejey4sAA1Iqp7YhKkrQgBQJYpegJ2PEgB9nAiuzMUVq0qma06j4nd+bvU84eYXBlKEqQgBqhXgcEXqo1sC1bxL4/pLbeg6X2iViJrS5RZnUpire/AAGhPJt4OSJTkLWldWIcagWqze0KGz0HSKxJxKCojUAioUQwJsRpTskPQANeBQhz4AqlnOzlvvlClxrwTLeJuEmKUhemzuWcmpoAGBrWn6RFlMvDyBqUkkuSVa3Dmo4B71G44RVcHhAfEsgJe4op34l3c0tFkyqTK0BSUFZ06vFM8JILAlNL28IoAawONKkxos5xMpSNaFNY95appT+og8NukDS83BdPgRpcFwGtUAjdg9viwisY3N58wJKk90gEpCQRXkVM77UpUQtw+COpSFuSo0clJUn2tSS/iBBuHZ+MT+NesTdHef4956zrvpNxukHjGQkzcTBOWEhLUbUA9hesZHTGCpFDeRIc0ZttRYetAYNwGBXNU8qZJBAuoo0iljzZxQGu4eA8JhVTS8w92jgGCleRdgfXpDjBYVNhqCEgk6EuQPul47W8GaCP/AKGhCe8TPStZDrSApLAVNFFmo/hu0VzEqE5CyfCmmktRLC6gA5JcebdY6zTMUqUJcpRKCfaKQSA+6RQndtyBAc0ELVKSEmYCUa12DlO38xZ94xk7wi0vWB4tUpkjSSRdRJAO1E+6OsQKknSFizlItsAW83+Bjv8ABzNbEMwdRNh05OY1MnKIoSoB61YV4GtefGJyhvQXh82XJlaEJ0laj+YCQ2wZqCv1gNeLmMQpaiDUi4PM7eUQzpbaiWbgK1jvDzlCxHNw49Ph/uKpbKsn/GTFpSkhwLFvrYNaMW6WTMA0iwuUuHox9l4OwUvujpUSkLrqSXBapbaxYgj5GJMThyslMgrWirPV2bbTW7V6dYunRLTA9TAAHSNy1iLHy4iJE5rOcPMKtNE6gKdaOfOMl5NiUoE9UomUCxJHhHClz+44wV+AQtKVImoS7lTnSBazPSsO6DJEvGqWrxKX4hVgQGoTpAFa15Rccmz/ABElCQhZ0/ynSU1618oQZblqlEBAWsodJIQS7sXSQbNuRaHuSJl94e8w65iBcBK3BazpZud4uOhZQ5x3aWbMYkSwaOpMtOro5BhKvEPs5Jd6j9osyO0WE/hpwWpqeIDV0Dh383iFeGlzVDu8FMSRYP3ZUeDLcEeYh9kvA6t+lWmLubeUdIUSACeg4/WLRjskMliuUplFyELCm9Eu/wAIS4/LqjuwQDstGlXrqIPwh9kyerIJOAUp29pN3IB8nNYaoJSyPw7TCxcgjzB1fSFKHlqAUGbZ2PkKgxalY/FTEgiWgoA/+6gBKei6MfOE7KQFNyYKOszUmviTpOpJ6JFfWFmMwmg+8x3VR/8AFifjDVeJISQZuGcl2llZY82JeD8mkqLKJISaOmqSTsEqUF+kJNjpFRxsorQUBVW8IKaD47xVcJh5Y1d7KdXuoBKXVVgCAfTePZc+KRLCUakV8ToKEeZWCQfOKD2gCZSkrI1UBCkFOoEcwzmwB2rxcKTtAo1sRYbKFaXOlO7E6XFGLmrnhenODZsozEJXOWJaUmqaKdmcAezUM9X+McpSmbLclZ97SoBMtId7E6lXu4eOpMhSyLLCTooB4XLBQsSPZ8yXjlTaeWJUhPNwYM0905Go6fCwIag5G1KHoA8SrAQ6FpOqhqGvZiC23zfaGuIxswJCaqarqBcHfYD3qsGoYTrSpbkJJJIU9d6b33r5RTleyXVncnM5IUCpOsgFnq6S5AIdiQC3OCV9pDMICUpQkXD3sHPVr3hVicnF3IoKcqH6iHOS4SSghwVKBSWPsn12JYbO1Ku8SjFqwUbCTmi1JKRJ1JJKXLe03hKkkW3uKkVMRYXFKmHxhOhmSw0vQ0A2NiX4RZ8RJk9yCQBYUouniKQGuK0cV51jJWDlzUsG2Lm9GII/qoW8ukYdq8HTRSMyUnvD4hs7NfSH4b8hGQRnuUIM9fhT7vshh7IsBaMjeLVIYzymVLmKCp00S5QupipRa4QkXPPbnaIu1WdJCTLkJCcPbWBVRqxVxdrMNrQpM9I1FZBcUDKqeFr1hXN1THVMcMPCCG+PByY3nOU3XgkR4bGd09PzFClHCRz4mlusAnEFw5qDxq4+sG967VSwZqcPsmu8RyyCSG1E7uQ/1JtF6KcgrGY7v9AAIXpCSXopuIZgee7ViZeXskEKAURqYEKcWI8JYKArpMQYacZajpAJ0gOWIHrevyjQQNVak3qw3vxNYiUm2RZHIkaiwIP+PzjjWpyzm4IIpXYfryEG5dhVBRUk6GtZ3N2HJ26vG5oWSTNLua8S/EcX2hqRSChmSTJUhaQSWsEgWoQoB6NuK24wwyfGJlpbvlpKrBOmjPxAqxYVJrCfHeAAFh0agp8R9YDkrU/StCbtcNURO0Pux1jswWtJTrmKYVKlJvY0DOn2b8IV5cru1pUSKHcUt1g1OVLIBYsAQoBWo8SptgHbeo5RBgPaIuCa0agL+X69IqMfA9yXnIJ6ZYVoxE0qmVMtA0h7HxK25CJ5B0BZStQUQ6kBWpTuKuEt8YAwcsN4pLEB3KSdX6D7eGRCFNo71AUPEiWAHL8dVuoi1GguxaczYDV+YUkMlZVTzAf4xcMjyyZP/O74lvZSCuYkUpSYwf5RVMRlCU6u8eWfcBQST/cqgEGZTmkyQwEwrSbITNIIJ3YpbjQc4Gr0CdbG2Ew05c1SFiahj/FIKaf2NpPB3iSZkUgqKVY0zFCgCWfoQVH5xkztZMBS/nqIKm5gp+V3gXOHX/5qWhAFNSwoi3BNC/MQqdlYoOm9mSogIUrmJ0pZSf8AIEjzh1lPZGXp/NSschM8J5gJA+MJZGeJ7sGdikzCPZCZatQ89Ir1gvKcXizMfDygZZ9+Y7/930hO/R4LRluTSpAUmW4BrUvfrEONyMzL4laRwSEj/cDYv8UqWp2CgPdQ7+Rf4RWMFhJpfvsNMJu6iQP+kJLeUJfRv4WLDZPh0khOIUpQooGaD6pLx0jIsKQQDLVqDFKu7PFmGkGE2EzmQxl9yUNQkGWqvSaH9YsWX5TJSy+7SVXCtCEqHmmkKX7BHn2P7OCROKO6QsqOtCQsadLse8TQ6aUvwgYYzDTEhEufLlncHWACTTSrQEk3L8GHOLvn+CeZ3qVKCgG0TEgoF/Fsau1FC55vVEGcVCXiwgpUFd0uVrId6KDq0joklioRzyigaQCjIgJgmLUoqTQJqAfEagCwr0LwRj8vCgnuEgpSySK01F6Fqil9xBeESrUpD6kkAnWslaK++m2j+n7C7EKSlQCaK95SR5sWKhpZ032vGciaQKrJpcpGqYCVuCVKoNVbNVIoKNvvAuAkIMx5alJ1EApcswpSo3+vOJcZKUshyAmwAeri3Qn4k3iHLcumpV7JSlRDgkDd7E/+3iDS0HhA/wALlsmtymYG4qFillFv5UnyNniGfI1UDJUCfEwskiii770LULGCMvwYBJSVatLrCjtsxZiwJo/qKQYMmUtKRNJUA2pZUyi3s6SnSzBNwmrhrRMU3stRKNncr85VTZJpb2E84yC+0WBUMQsISAnw6QDRtIbY/ONx1RhgOpS1FRSCVAF76uBO2xr/AKgeYlRuS4Z34NcD72ifBIWoFKWrVRPqw5mJZiUpSdSCoNSoHWoL8YtS8M0wJaA1eMGYDLSoEqITLHvEjowBIesay3L14hbPRmdiSLNb5uBQxccf2ORLkEmYVKD+IglmBegLPQil2DtDcksGkYlHxC0gkJfSLbfWnKOgo8S9xwpem9/hBuNw2lkISRqpVBD+EHc3ANTSo5CBcXlxQElz04O5Nvl+kVSaE0RpxZQWfyTs1Xc7vwjvDzRp1L39m7sPp8OsaVKZ6Mx0mgNRs4pGS0DYk32+6QKKQuoR3YqVKNRSvrtxjJKAqo9K7n12PpHCk1r4rAOR/rcekELQgJABNdxZ6now484bwCR1JcA6dTO2oEsz2e7F2t+xeWEEmYUgCoCaswccf5nrC6YVMzEVZKTQku4DeY2i5ZNlCNDzQopFPACCfNuNfOKWAaCMPhZqpetMhbWSpGqvWr7erwGcBOQQtctYq7EsfJ4eYfMfwzqwomlJASUzJaizOqlmb4xFm2YfiijUnUBUywFJPVidtmg7MOqIlZussiauemUpvaOtxycV/wBxzisLh06dE0zHNaJHkxtTjwg8yFaTLQtUqTZlJJDb+1UQVheyGGXKVM/FhTe8JZ0jq8Ul9EwDK8AVr9ooSL+w4o7eIgQ/wuXYeaoIExBIDFExAOqtwQQfjFRmZGuXs6AfbBcH0PziOd4FAoNQXHXi9hClGxKdHoUzAy5Ck6ETCBdKSkpFvdV4gDy5Q+weZSSaTJYpUOA3UbR5IrHzZpHeLVQMLA/ThEUjErlreW55qS7txeJ/Gy/yI9hmZ3IdhOl6rirv0a8VnPM/OnSytRspOuWR6moin4rMps3SFqSwagQAzf2h/wDcaTMCiAVrUOdm4B7P9DDXHRLmWDB4uTOBBlgzQPameN/QAwRl3aJUvTLK5aR/KuSsNxqlRPoIrUnEzEKBlqCSCWI5Q4k5xPneGZKEznpAU3UJ+2huIKZfcLPRPlPrBFixI/QiKRm+Sy5KgE4ieqSo/wAPXLWhJL+ylQdyCfEXIozwkzCfiEAoQe6BNqEitiKGIF5VMdKkTZYehQCyn4hK9w/OM3Bel9rJMRmksSV/nBKknUoqHiNyyFG6vZFyCxvFbwuZqxKe7RKX7RsVAnZyRUjmwqTZhDPE9lu6mJEzvpcpakpChLBCdZqHoPbbrq6wmxmMOHCUjSCpwyXBHiITrcCpAJIYHjGUopaVjY9lYJbMtfvBiLJIJDVckOBTryMNV4mUNCpiElZRfSwJ8wWfUo3cWPCKCjOFiYVa9fBy12NK3AFT/uHGCnIUozJy9LpLI2cFhXhRqfSuLjL1CTbLRNEuSfecsp3CgHezm9SPDy6RqR2kw5mJStRUsUQUs41GoUa8NhwEUvN8aFMmWNWqlVMkNVnpZyxpDDI8pAUlS1PQHwocINbk+E7HqG3h9HFWwySdoZqjiFk6A4TRyfcT/RGR3nstCpyildClBDyy/sJ4EiMjVPBRR0Y1QQQksnValfWpjMNKM6bpJDqNOPxtTeHuH7Gz9PelACD7CVKFiWGq3KAJmHEqay9JXYiWXI42YC/naka0vCEqLmcX3EhAw6UnwjUpipqs45VetHakKMR2uV7OotZS2cOwqH3dz5m8Icwxk5SSgAhBuB7zMA/KjgcTC+ThZmoII0l6evLeM48VZY2/hYEiZiCnTqLWOwDgB2ZhyDnrDeXgpMpB99T1ceFmZgpmoxPXqIAyvEolJKUBfeEuQ7JIKQNVSGKVbcg1RAed48qNFFQA0kpBALHgT9tGclL+qIljAJmU2WmYTeqrF6uSB+w4VgUYxkaUgeL1YOwpatIEUu4qedK/Z+ERGUSHb7qfpHTFNLJUVQVNnOGpxptU0A4PEmExQT7T8mSP0eAJoY063jRWBV68iYbVjLLlc3v8QCAyJbrJqSWoP/dpiz4bEzUghExaQGNCd778vusIexGIloRMWv2lKCabBIf4kn0i0DHSVMCtgTu4a336xcUkjOTdmYbO8UhgJlVAe0HvvTakdycHPUrvdbrL2LN+l+MTpmyUqdOJQ/Njxp0jhWKRqfv0jeimveCvgX9FWaqxC/4ypimsVGvT48NofzJKpOAFCCpT+VqiJO7kqlsufKf+5yelaQPj8wK0CUZ0spSKDWGLHfe0XFkyQpy7EK8Q70pCqEOw8w3yiUSxXQscSHHzaCJYQfD3ksgf28X4cYaYTD5fpeYuvMgc4mQ0Ju6Q4qpKrvcQ7yfG4Vae7WA5JAOpn6PvSAU4LDrUdCw2zrSA3qOMMcL2dlTC/fSZe7d4knrQ9YmX7Kjfhzm/Z1aQFpUdHAJKj1BatPnGYPsuVo1y5/M94G5/dIlxGYfhFAIxMtaRtrJA+cAY7tBLm1mz5LcAtA9WrBUvGH8V4Z/9RnyFd0koWXuAFN58o3Lz2dqKZkwppfQP0G8K05lg3B79AtUkfDq0c4vOMJqSRipauDqtD6i7MaYPFplqUtStb/0uetTS8NcP2hSlOlaFTqukrSlgOG8V3CdosGV/mTUqTbwpJ+IETKxeHWSqXNpYDQvhv4YVJjt+B+aZ2uehUooShJFhtwIexFwekUmfKSie09MyaTROlQBY3Cd3+TCHfiVUS5iqs4Qv9HaOMywWISlM5EspZQAKkgpcg33FHL0ZoHGNYEpS9AsPmmFkyhLXgCZpGkqmANWpI016ML8IX49Y0hklDHUBUu/x33HrDmblGNXh0qmJWl3XXQUkKPuqB1AEVFPnE+RZHJlyx3kyY4sC5q70NxXd+MYtNKzWyn5e8v8AMWlgzOoCpNgX3+bQ3m5uuYFJRpMqgXoCg7kVqWBfoSOMWSdl8qcC60JVbxpJBAcDg/G+8GqwuHGHlIUmQnuw5MkaSpVtTOa8ySXNIVOW0GKPN80loE1QKJr09lQY+EV9qj3bYloyDs9weH79bJmt4famB/ZHAARkNcbFgsmKzydMllCQlCSGO6j05QLlOSqSCUply03K10qeDw7yjGS5SDolIUo++ov1YM8LsZMlqJ1AKV/TbneNFvRL+2LMwwQCmKws8g37QNhsNpUVd2FKFip6cwx2p0vBglJpVTbDwt6tBCgkpsRy1He9ousE2LZuHXPJVMUtRVWpZn2/p6chA03s8PeW4u2ztDtMkb/WnrG04MGulxyD/OF1QXYgPZxHulIOzH9zEOLyMhBdaXdwwBN7O/zvyi4owhCQpgA2wD/KOMTKCffc/D7avnDwGSizckW/lzc/MQvxmWKSwUGKrAAu3G1un+77iEkp3o1enwtC/AzjODqSyEqIDm53J5Wp6wqGpFTwqlSwzXL2LmjUoRtByAs3TMYt7tzvShDc+EXAULgA03r8rR1LkFRFD5H7aHQuxUxhF+6FHqlvUExuXlc1/ZSP8vO0ehIy2SlIUvUT1ieXMkFJ/KII4cPr0gHR50MlncvUlolR2enW1pA6RdpMuWLhR5bV845KBcBgNrwxWVJHZlb+KbT+0DhYvEsvssKEzCepH0EWVRA/SMSX84dEtkGSZHhU+CcjUkvXURsRsH34w9zLL8EVEysKJile0XWR1AsDTZonwmAWtKXKEpb+U/Y3iRWIVIohYXWzeVYzpNmitIQYTsrhFrrJQgk1Cnb/AKSbQ4xvZvCyJXgk4epfwoGxob3AMdY3L5qgZqgkBnvYfbwqK9gYEr9C62gpMnDBDIlI1/8A6wPUs8AoSEqfQl+SR9BBeDVpL06kfMROrCJbwzACeNoqkicsjkzgonUCCWtQU35ftEacKVqKUpd/sPE0/JlJGolNdwd45lyike0xPA1gteBT9GGUSO5X+bMMroYsmaoROw8xCJqiVJPiSzg7FiLgsfKKMiYlRLlXXf6wThcdMSdKDfiL+e0TKLeS1KsFVyfFTUHuJqjqkjSkUHhFtP8ATbewHCHi5RADj5Vhd20kKBGIqFyyCeCkmlRuA9eRMd4TFpmoC3DFI4DTVmPMGLRDClKO5DWiSVhEke2EtsR84UYqcpCtIKHbwlSqG9SRZm+IguViXZmdg4Fw4cfdIdk0VjP5TYhYYG1f8RGRJnq0d+v+J7uw/lHONxJaH+AwU2eGQAlI8v8AZiHFSNDpfVZy338+EFjCTSlnJA2csONrwEJYHtK9D9/WC8ieiIdN/nwgmTLBuQ33+kdycWlI8KAeZ+kaRNClO996c9hFE6Jpc3SXSUeYr97Pzhlgs6LsoAgbBLD0gXLsmVNIY02a3+4dryjCyU/mLD/yvX0eM5NaNEpbFmYZ1rTpRLCQbm8KilwHrsx+2EOMLkyp6iqSCmXxUR8NzEOOyky2cg+dHa7N5Q49VgmXZ5Kz2gxndynB8SqD5V4/tBOUYDu5aUXIDKZjU1L86wFm0sTcRLlBnBClDoQpz00/ERasEhanAICTV2D9B5Q7EkDy8GpWzeUFhMpKW0qKwLvR46x2G0gATCotwb76QGxg2PETkqJO/wB0icamqkta0copvWOzMVxN3h0wNpy6aWIlqPP4RyZaw4IIruGb1rb5iHuC7RTUJ06UmnAxIvNxMDTAnmwNuHWJuXpX8foil5LMWNQbo4+9oa5Rl6B/GQoHjGYPHd2WlJcMSX1U+7RmOzSYoMCB5wn2YJRWR3j5K+7/ACZ408CATYUeKkx1eIm9WvxpGYfEJYqdRWLgCt6b2jS5jipufPkYcVQpSTDsTPQpISkKYNUk+dIEEirN5mIkq5sK9IxM9epgoFHAipu4fziqrRLdj3D5JNbUjSTf7FngjG60JCZiQabJBEFZVmkpCAFU+sBZnipSiShSnPVm+UZ5vJrihN3ZKiApuR2iE4JWqrB7cIyUauT+oidQSw8VW3N/LpGlUZ3Z1NmISn8sDUPeG45cY7k456HTtsfvnCuYxIp+/lt0jUtBdWoi9KWDFga1sawdRdhp+BTNQrW6aHxMWY0JILt58Y8+npm4WYqSVEy6EEbpNlC5BobbiPRk5roQBq9dv1imdpsIqYkTkElvaSzsGc7GlD60hDbQZlMqSxUZQW/FjXnSl/KJ1ypalv4kq91STUffCoiu9mcUSoy6EFyC9Xegpen67xd8Jk041RLV1P1gwLNlGzzDNPVUmialJc+AcoyGnabBzxiVhRU7J3H8ieUZCs0o5wOHnTPCFKe5AJvDc9nVIR45gBu31Pk8E5cFBDSpfmS0McBlSleOdUktu33+8JyyJRKr3ddI8Wzuz12O8FaJaG1FTsLF+dhT/cOsbhEqV4UW+/OFmOUEEuPETX9hbe8UnZLVERx02Wppc0gOwCwB8Aee9Y2ta5qjqA1dGfk541gRAqKEub8L779GvDrK8onTD4RpFyT99YbpArZykzpaKK0gCukjbYwIZqiWKiymu9RcEh7b8Iv+GlSZaQFJCiPienCK322wS04dapaUglkJHFSyEJ+KnjNTyXKDoo/Z6R3kybiCaLUQgl3KUOnhxEP0UDO/r9+kG4Xs3NkSkS2ACEgbGwvAYQxIPH0+/pGiaM2mQz3ahbq59I3KBAu/3f7EFd1Qt67fvEa033PD9PveGB3hko96pdvvziabT2TSt/KA1HiDptvz+EdpNHpcgh+no/HiYKBs6VNZrVdtif8AcTycQwNH5AP18ucCLmKYgJerN6m53+9471eGzVq+z/qwgAaS5qVJLnSefHoIHnykgULm97N0ueW8LloOoHWqnu0APXc34wTJUenpw9doXUOxzqqo1dyl61A4N1+cdKXZ/jt6+UZMfdg72+ccEmrKbYhhx4/pDFsnkFJID0PT5xxPSPDpB4k7Dy61jQlE+y5pwf7/AHiKZKIox/Q+psflAMIlzL8t40mb1tR/t4gdqVt8+ZgtaJak0Jf5P9PlAAPMVR413g5jegjc5BFWPU7+Vo4Kmp9/dYZJyqln+H3aOkLrX6xykOQQBeMRLA9nctd7fIwAgybLSzg0J3Yv0u37RDoeoNNxEKFbkV+Hyjc2nL1r6mEFlcx0sYWeMQApKCSVaAGS9FOOYLsOCukeiye0+keBQIFhxpFXx0gTJakGoUGPLcHqCHipZXjlyVqw0whOksjm4BCQehcU5bQnFPZSk6H/AGm7QFeJmKIDnTx2QkRkVzN2E5Q6f9ojIXVF9menZLiglILEnalPv9o4zLtKpylKSlrl7wgOdHSQlIA3bhX4xrCTNbnUx3c+dOX1iVD1g5fCdeaTDYu4sOHpEZrU15m/2YkxKDKQVA/3GrVt8T6tA6JjkfM2894tUQ/2E4dJBB0mhttFik5lNUNCSED1+kI5c8l6NtYjbaNS5pSbueZ8zvEtWUnQ/wDwZljXqJN7en6QjzPP5q8TIw0vxMTOIPBHhS/+RJ8ob4XOkJS6k3p+8B9nM0lzsTipsuSSTolIWElmTqJAP9xctxjN/tGiz6FY/GYg+0WcWFdrW6QtRhlFvCep6xckYFSlalhgwIFBxv0pxgfMlpQPCKdPlDU/gOP0qWKwxl1IFeHzb4X2MRE2a335QyzDFhb+HU1jseL125wrA/x+Dfbxqv2YyJVS6BtzVLl99uP3eOZaCz0G1Xv6R2EANwEbABHXbYcX4P8AOGByhV3Yh+FedfWkYgHVdgAKFm8/vaCTly29gNfnQUHz9IGVwJ3vb7EFhRsipJIYWf0s0SS6VHp+nX6xwEFnBJ67VjNVOJPVzuduUMRDNUrU1CN6lx5Ws3xgjDrYkkOBxjGJFiKc4zSx4QgsYYPMwAHQNuFXrXpFowmHSpL93XnesUhyCGALG8WLCzMUQFJYJZrRnNGsJA+LwstCjqQA/Dr9+sJpxAJKQwFv9w8xuDVMS5W6v05dIRfhVJqUkpe/6RUaJnZ1MnEgOacN/j1+BjvCZcqYzfHasSSZsrTYuALizXpDzJ85S4QZZY8B6VgbfgoxT2yu4rDmWKkc4DL+ldqj9LxfszymXMQVaWUbEXFLPFDxuGKCUkdHbjRm5wRlYTjRwqZX1Z3HU703jFzaD7NN+sciYAbEU+/hDPA9wpPi9q/1/aKbolKxchX7wr7U5ZKXLTNVLWFS/aUg3S723Y14sV8ofJEvvQEuQT8+fH9If5nlEuZKOk6SxDEBjyI2iZSRUYs8Qx2ZpUskuSW35DnGQJnGBVLnLQlwkFgCC4pyoesZElFzm7dIIy81jIyNGZrZYZx8J6QpQa+nzjcZCjoqeydJv0iGTv1+kZGQ0Azmfw/8D9Ydf8U/+hR/fO//AKqjIyM+TRcNlxxNlclt8oGMpNSwsnbkY3GRg9GpUu0EpOknSH1irB7iFYFE9f8A5RkZG8NIxlsbYdI7oUFn+cLsP/FHnGRkTx+lS8D0mivP6wtUPzB5/KMjIuO2TIGkmo6mHeQJHx+sZGQ56Yo/2G2MlJ0vpDuzsP5TFPllyX4RkZE8eh8n9g7K/aH3wi7Yc+DyjIyCfg4AWESGNOPzMJc09g+XzjIyJiOWhCbnqIu+UoAQGAF4yMh8vhPF6H4hR0qqd/kYofaEeJfl9YyMg4tlcmgXLS6mP3aDczlhjQenIxkZFS2QtCnLj+aev1i24gvLD/yxkZC5PB8ejyjtL/6mb1HyEZGRkW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9704" name="AutoShape 8" descr="Image result for erosion sidewal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9706" name="Picture 10" descr="http://images.drymich.com/285/eroded-sidewalk.jpg"/>
          <p:cNvPicPr>
            <a:picLocks noChangeAspect="1" noChangeArrowheads="1"/>
          </p:cNvPicPr>
          <p:nvPr/>
        </p:nvPicPr>
        <p:blipFill>
          <a:blip r:embed="rId2" cstate="print"/>
          <a:srcRect/>
          <a:stretch>
            <a:fillRect/>
          </a:stretch>
        </p:blipFill>
        <p:spPr bwMode="auto">
          <a:xfrm>
            <a:off x="2057400" y="2590800"/>
            <a:ext cx="4127499" cy="3095624"/>
          </a:xfrm>
          <a:prstGeom prst="rect">
            <a:avLst/>
          </a:prstGeom>
          <a:noFill/>
        </p:spPr>
      </p:pic>
      <p:pic>
        <p:nvPicPr>
          <p:cNvPr id="29708" name="Picture 12" descr="Erosion under concrete"/>
          <p:cNvPicPr>
            <a:picLocks noChangeAspect="1" noChangeArrowheads="1"/>
          </p:cNvPicPr>
          <p:nvPr/>
        </p:nvPicPr>
        <p:blipFill>
          <a:blip r:embed="rId3" cstate="print"/>
          <a:srcRect/>
          <a:stretch>
            <a:fillRect/>
          </a:stretch>
        </p:blipFill>
        <p:spPr bwMode="auto">
          <a:xfrm>
            <a:off x="2057400" y="5867400"/>
            <a:ext cx="4114800" cy="2571750"/>
          </a:xfrm>
          <a:prstGeom prst="rect">
            <a:avLst/>
          </a:prstGeom>
          <a:noFill/>
        </p:spPr>
      </p:pic>
      <p:sp>
        <p:nvSpPr>
          <p:cNvPr id="17" name="Rectangle 16"/>
          <p:cNvSpPr/>
          <p:nvPr/>
        </p:nvSpPr>
        <p:spPr>
          <a:xfrm rot="16200000">
            <a:off x="-309883" y="4881883"/>
            <a:ext cx="276229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rPr>
              <a:t>Erosion</a:t>
            </a:r>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9" name="Picture 6" descr="http://www.aacounty.org/sebin/e/j/SidewalkRepair.gif"/>
          <p:cNvPicPr>
            <a:picLocks noChangeAspect="1" noChangeArrowheads="1"/>
          </p:cNvPicPr>
          <p:nvPr/>
        </p:nvPicPr>
        <p:blipFill>
          <a:blip r:embed="rId2" cstate="print"/>
          <a:srcRect/>
          <a:stretch>
            <a:fillRect/>
          </a:stretch>
        </p:blipFill>
        <p:spPr bwMode="auto">
          <a:xfrm>
            <a:off x="2057400" y="2133600"/>
            <a:ext cx="3810000" cy="2857500"/>
          </a:xfrm>
          <a:prstGeom prst="rect">
            <a:avLst/>
          </a:prstGeom>
          <a:noFill/>
        </p:spPr>
      </p:pic>
      <p:sp>
        <p:nvSpPr>
          <p:cNvPr id="11" name="Rectangle 10"/>
          <p:cNvSpPr/>
          <p:nvPr/>
        </p:nvSpPr>
        <p:spPr>
          <a:xfrm rot="16200000">
            <a:off x="-755731" y="3290816"/>
            <a:ext cx="4263593" cy="584775"/>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Trip Hazard</a:t>
            </a:r>
            <a:endParaRPr lang="en-US" sz="32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2" name="Rectangle 11"/>
          <p:cNvSpPr/>
          <p:nvPr/>
        </p:nvSpPr>
        <p:spPr>
          <a:xfrm rot="16200000">
            <a:off x="-395019" y="6279297"/>
            <a:ext cx="3272611" cy="1077218"/>
          </a:xfrm>
          <a:prstGeom prst="rect">
            <a:avLst/>
          </a:prstGeom>
          <a:noFill/>
        </p:spPr>
        <p:txBody>
          <a:bodyPr wrap="square" lIns="91440" tIns="45720" rIns="91440" bIns="45720">
            <a:spAutoFit/>
          </a:bodyPr>
          <a:lstStyle/>
          <a:p>
            <a:pPr algn="ctr"/>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Overgrown Vegetation</a:t>
            </a:r>
          </a:p>
        </p:txBody>
      </p:sp>
      <p:pic>
        <p:nvPicPr>
          <p:cNvPr id="13" name="Picture 22" descr="http://www.structuretech1.com/wp-content/uploads/2011/09/Roof-tree-rubbing.jpg"/>
          <p:cNvPicPr>
            <a:picLocks noGrp="1" noChangeAspect="1" noChangeArrowheads="1"/>
          </p:cNvPicPr>
          <p:nvPr>
            <p:ph sz="quarter" idx="1"/>
          </p:nvPr>
        </p:nvPicPr>
        <p:blipFill>
          <a:blip r:embed="rId3" cstate="print"/>
          <a:srcRect/>
          <a:stretch>
            <a:fillRect/>
          </a:stretch>
        </p:blipFill>
        <p:spPr bwMode="auto">
          <a:xfrm>
            <a:off x="2057400" y="5334000"/>
            <a:ext cx="3835400" cy="287655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457200"/>
            <a:ext cx="5829300" cy="1051984"/>
          </a:xfrm>
        </p:spPr>
        <p:txBody>
          <a:bodyPr/>
          <a:lstStyle/>
          <a:p>
            <a:pPr algn="ctr"/>
            <a:r>
              <a:rPr lang="en-US" sz="3200" b="1" i="1" dirty="0" smtClean="0"/>
              <a:t>Preparing for REAC Inspections: The Quick and Easy</a:t>
            </a:r>
            <a:endParaRPr lang="en-US" sz="3200" dirty="0"/>
          </a:p>
        </p:txBody>
      </p:sp>
      <p:sp>
        <p:nvSpPr>
          <p:cNvPr id="9" name="Content Placeholder 8"/>
          <p:cNvSpPr>
            <a:spLocks noGrp="1"/>
          </p:cNvSpPr>
          <p:nvPr>
            <p:ph sz="quarter" idx="1"/>
          </p:nvPr>
        </p:nvSpPr>
        <p:spPr>
          <a:xfrm>
            <a:off x="685800" y="1828800"/>
            <a:ext cx="5829300" cy="3505200"/>
          </a:xfrm>
        </p:spPr>
        <p:txBody>
          <a:bodyPr/>
          <a:lstStyle/>
          <a:p>
            <a:pPr>
              <a:buNone/>
            </a:pPr>
            <a:r>
              <a:rPr lang="en-US" b="1" dirty="0" smtClean="0"/>
              <a:t>Takeaways:</a:t>
            </a:r>
          </a:p>
          <a:p>
            <a:pPr lvl="1">
              <a:buClr>
                <a:schemeClr val="tx1"/>
              </a:buClr>
              <a:buFont typeface="Wingdings" pitchFamily="2" charset="2"/>
              <a:buChar char="Ø"/>
            </a:pPr>
            <a:r>
              <a:rPr lang="en-US" dirty="0" smtClean="0"/>
              <a:t>Understanding your property in REAC’s eyes.</a:t>
            </a:r>
          </a:p>
          <a:p>
            <a:pPr lvl="1">
              <a:buClr>
                <a:schemeClr val="tx1"/>
              </a:buClr>
              <a:buFont typeface="Wingdings" pitchFamily="2" charset="2"/>
              <a:buChar char="Ø"/>
            </a:pPr>
            <a:r>
              <a:rPr lang="en-US" dirty="0" smtClean="0"/>
              <a:t>Your property profile, points breakdown and scoring.</a:t>
            </a:r>
          </a:p>
          <a:p>
            <a:pPr lvl="1">
              <a:buClr>
                <a:schemeClr val="tx1"/>
              </a:buClr>
              <a:buFont typeface="Wingdings" pitchFamily="2" charset="2"/>
              <a:buChar char="Ø"/>
            </a:pPr>
            <a:r>
              <a:rPr lang="en-US" dirty="0" smtClean="0"/>
              <a:t>How to prepare and where to start.</a:t>
            </a:r>
          </a:p>
          <a:p>
            <a:pPr lvl="1">
              <a:buClr>
                <a:schemeClr val="tx1"/>
              </a:buClr>
              <a:buFont typeface="Wingdings" pitchFamily="2" charset="2"/>
              <a:buChar char="Ø"/>
            </a:pPr>
            <a:r>
              <a:rPr lang="en-US" dirty="0" smtClean="0"/>
              <a:t>Best spent dollars (what do I repair?).</a:t>
            </a:r>
          </a:p>
          <a:p>
            <a:pPr lvl="1">
              <a:buClr>
                <a:schemeClr val="tx1"/>
              </a:buClr>
              <a:buFont typeface="Wingdings" pitchFamily="2" charset="2"/>
              <a:buChar char="Ø"/>
            </a:pPr>
            <a:r>
              <a:rPr lang="en-US" dirty="0" smtClean="0"/>
              <a:t>“Day of”  Tips.</a:t>
            </a:r>
          </a:p>
          <a:p>
            <a:pPr lvl="1">
              <a:buClr>
                <a:schemeClr val="tx1"/>
              </a:buClr>
              <a:buFont typeface="Wingdings" pitchFamily="2" charset="2"/>
              <a:buChar char="Ø"/>
            </a:pPr>
            <a:r>
              <a:rPr lang="en-US" dirty="0" smtClean="0"/>
              <a:t>Assessing appealable items.</a:t>
            </a:r>
          </a:p>
          <a:p>
            <a:endParaRPr lang="en-US" dirty="0"/>
          </a:p>
        </p:txBody>
      </p:sp>
      <p:pic>
        <p:nvPicPr>
          <p:cNvPr id="11266" name="Picture 2" descr="http://www.shccnet.org/includes/Inspection_Scores_Graphic_Numbers.jpg"/>
          <p:cNvPicPr>
            <a:picLocks noChangeAspect="1" noChangeArrowheads="1"/>
          </p:cNvPicPr>
          <p:nvPr/>
        </p:nvPicPr>
        <p:blipFill>
          <a:blip r:embed="rId2" cstate="print"/>
          <a:srcRect/>
          <a:stretch>
            <a:fillRect/>
          </a:stretch>
        </p:blipFill>
        <p:spPr bwMode="auto">
          <a:xfrm>
            <a:off x="1143000" y="5486400"/>
            <a:ext cx="4352925" cy="28575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20" descr="http://www.parmeleegeology.com/failing%20concrete%20wall.JPG"/>
          <p:cNvPicPr>
            <a:picLocks noChangeAspect="1" noChangeArrowheads="1"/>
          </p:cNvPicPr>
          <p:nvPr/>
        </p:nvPicPr>
        <p:blipFill>
          <a:blip r:embed="rId2" cstate="print"/>
          <a:srcRect/>
          <a:stretch>
            <a:fillRect/>
          </a:stretch>
        </p:blipFill>
        <p:spPr bwMode="auto">
          <a:xfrm>
            <a:off x="1676400" y="2057400"/>
            <a:ext cx="4319776" cy="2895600"/>
          </a:xfrm>
          <a:prstGeom prst="rect">
            <a:avLst/>
          </a:prstGeom>
          <a:noFill/>
        </p:spPr>
      </p:pic>
      <p:pic>
        <p:nvPicPr>
          <p:cNvPr id="8" name="Picture 18" descr="http://www.wellsfoundation.com/wp-content/uploads/2010/10/retaining-wall3.jpg"/>
          <p:cNvPicPr>
            <a:picLocks noChangeAspect="1" noChangeArrowheads="1"/>
          </p:cNvPicPr>
          <p:nvPr/>
        </p:nvPicPr>
        <p:blipFill>
          <a:blip r:embed="rId3" cstate="print"/>
          <a:srcRect/>
          <a:stretch>
            <a:fillRect/>
          </a:stretch>
        </p:blipFill>
        <p:spPr bwMode="auto">
          <a:xfrm>
            <a:off x="1676400" y="5334000"/>
            <a:ext cx="4267200" cy="3200401"/>
          </a:xfrm>
          <a:prstGeom prst="rect">
            <a:avLst/>
          </a:prstGeom>
          <a:noFill/>
        </p:spPr>
      </p:pic>
      <p:sp>
        <p:nvSpPr>
          <p:cNvPr id="9" name="Rectangle 8"/>
          <p:cNvSpPr/>
          <p:nvPr/>
        </p:nvSpPr>
        <p:spPr>
          <a:xfrm rot="16200000">
            <a:off x="-2091035" y="4972734"/>
            <a:ext cx="6324600"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effectLst>
                  <a:outerShdw blurRad="41275" dist="20320" dir="1800000" algn="tl" rotWithShape="0">
                    <a:srgbClr val="000000">
                      <a:alpha val="40000"/>
                    </a:srgbClr>
                  </a:outerShdw>
                </a:effectLst>
              </a:rPr>
              <a:t>Damaged Retaining Walls</a:t>
            </a:r>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14" descr="http://www.pinnaclegroupks.com/wp-content/uploads/cracked-concrete-sidewalk-repair.jpg"/>
          <p:cNvPicPr>
            <a:picLocks noChangeAspect="1" noChangeArrowheads="1"/>
          </p:cNvPicPr>
          <p:nvPr/>
        </p:nvPicPr>
        <p:blipFill>
          <a:blip r:embed="rId2" cstate="print"/>
          <a:srcRect/>
          <a:stretch>
            <a:fillRect/>
          </a:stretch>
        </p:blipFill>
        <p:spPr bwMode="auto">
          <a:xfrm>
            <a:off x="2285999" y="1828800"/>
            <a:ext cx="2438399" cy="3657600"/>
          </a:xfrm>
          <a:prstGeom prst="rect">
            <a:avLst/>
          </a:prstGeom>
          <a:noFill/>
        </p:spPr>
      </p:pic>
      <p:pic>
        <p:nvPicPr>
          <p:cNvPr id="8" name="Picture 16" descr="http://www.rosepaving.com/wp-content/uploads/2012/02/potholes-patrol-rose-paving7.jpg"/>
          <p:cNvPicPr>
            <a:picLocks noChangeAspect="1" noChangeArrowheads="1"/>
          </p:cNvPicPr>
          <p:nvPr/>
        </p:nvPicPr>
        <p:blipFill>
          <a:blip r:embed="rId3" cstate="print"/>
          <a:srcRect/>
          <a:stretch>
            <a:fillRect/>
          </a:stretch>
        </p:blipFill>
        <p:spPr bwMode="auto">
          <a:xfrm>
            <a:off x="2286000" y="5798091"/>
            <a:ext cx="3886200" cy="2583909"/>
          </a:xfrm>
          <a:prstGeom prst="rect">
            <a:avLst/>
          </a:prstGeom>
          <a:noFill/>
        </p:spPr>
      </p:pic>
      <p:sp>
        <p:nvSpPr>
          <p:cNvPr id="9" name="Rectangle 8"/>
          <p:cNvSpPr/>
          <p:nvPr/>
        </p:nvSpPr>
        <p:spPr>
          <a:xfrm rot="16200000">
            <a:off x="-406244" y="3414261"/>
            <a:ext cx="3897221" cy="584775"/>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Cracked Sidewalks</a:t>
            </a:r>
            <a:endParaRPr lang="en-US" sz="32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0" name="Rectangle 9"/>
          <p:cNvSpPr/>
          <p:nvPr/>
        </p:nvSpPr>
        <p:spPr>
          <a:xfrm rot="16200000">
            <a:off x="630634" y="6836966"/>
            <a:ext cx="1914307" cy="584775"/>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Potholes</a:t>
            </a:r>
            <a:endParaRPr lang="en-US" sz="32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Rectangle 4"/>
          <p:cNvSpPr/>
          <p:nvPr/>
        </p:nvSpPr>
        <p:spPr>
          <a:xfrm rot="16200000">
            <a:off x="-577629" y="3120183"/>
            <a:ext cx="3264035" cy="553998"/>
          </a:xfrm>
          <a:prstGeom prst="rect">
            <a:avLst/>
          </a:prstGeom>
          <a:noFill/>
        </p:spPr>
        <p:txBody>
          <a:bodyPr wrap="none" lIns="91440" tIns="45720" rIns="91440" bIns="45720">
            <a:spAutoFit/>
          </a:bodyPr>
          <a:lstStyle/>
          <a:p>
            <a:pPr algn="ctr"/>
            <a:r>
              <a:rPr lang="en-US" sz="3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Missing Handrail</a:t>
            </a:r>
            <a:endParaRPr lang="en-US" sz="3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5122" name="Picture 2" descr="http://192.185.24.127/~sngranit/wp-content/uploads/2014/01/Granite_steps_2.jpg"/>
          <p:cNvPicPr>
            <a:picLocks noChangeAspect="1" noChangeArrowheads="1"/>
          </p:cNvPicPr>
          <p:nvPr/>
        </p:nvPicPr>
        <p:blipFill>
          <a:blip r:embed="rId2" cstate="print"/>
          <a:srcRect/>
          <a:stretch>
            <a:fillRect/>
          </a:stretch>
        </p:blipFill>
        <p:spPr bwMode="auto">
          <a:xfrm>
            <a:off x="1625600" y="1828800"/>
            <a:ext cx="4013200" cy="3009900"/>
          </a:xfrm>
          <a:prstGeom prst="rect">
            <a:avLst/>
          </a:prstGeom>
          <a:noFill/>
        </p:spPr>
      </p:pic>
      <p:sp>
        <p:nvSpPr>
          <p:cNvPr id="7" name="TextBox 6"/>
          <p:cNvSpPr txBox="1"/>
          <p:nvPr/>
        </p:nvSpPr>
        <p:spPr>
          <a:xfrm>
            <a:off x="1905000" y="4916269"/>
            <a:ext cx="4724400" cy="646331"/>
          </a:xfrm>
          <a:prstGeom prst="rect">
            <a:avLst/>
          </a:prstGeom>
          <a:noFill/>
        </p:spPr>
        <p:txBody>
          <a:bodyPr wrap="square" rtlCol="0">
            <a:spAutoFit/>
          </a:bodyPr>
          <a:lstStyle/>
          <a:p>
            <a:pPr algn="ctr"/>
            <a:r>
              <a:rPr lang="en-US" b="1" i="1" dirty="0" smtClean="0">
                <a:solidFill>
                  <a:srgbClr val="FF0000"/>
                </a:solidFill>
              </a:rPr>
              <a:t>If you lift your feet more than 3 consecutive times, a handrail is required!</a:t>
            </a:r>
            <a:endParaRPr lang="en-US" b="1" i="1" dirty="0">
              <a:solidFill>
                <a:srgbClr val="FF0000"/>
              </a:solidFill>
            </a:endParaRPr>
          </a:p>
        </p:txBody>
      </p:sp>
      <p:sp>
        <p:nvSpPr>
          <p:cNvPr id="8" name="5-Point Star 7"/>
          <p:cNvSpPr/>
          <p:nvPr/>
        </p:nvSpPr>
        <p:spPr>
          <a:xfrm>
            <a:off x="4343400" y="2743200"/>
            <a:ext cx="548640" cy="54864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4" name="Picture 4" descr="http://pathbridge.net/host/justdecksmass/photos/101-1.jpg"/>
          <p:cNvPicPr>
            <a:picLocks noChangeAspect="1" noChangeArrowheads="1"/>
          </p:cNvPicPr>
          <p:nvPr/>
        </p:nvPicPr>
        <p:blipFill>
          <a:blip r:embed="rId3" cstate="print"/>
          <a:srcRect/>
          <a:stretch>
            <a:fillRect/>
          </a:stretch>
        </p:blipFill>
        <p:spPr bwMode="auto">
          <a:xfrm>
            <a:off x="1600200" y="5734050"/>
            <a:ext cx="4038600" cy="3028950"/>
          </a:xfrm>
          <a:prstGeom prst="rect">
            <a:avLst/>
          </a:prstGeom>
          <a:noFill/>
        </p:spPr>
      </p:pic>
      <p:sp>
        <p:nvSpPr>
          <p:cNvPr id="9" name="5-Point Star 8"/>
          <p:cNvSpPr/>
          <p:nvPr/>
        </p:nvSpPr>
        <p:spPr>
          <a:xfrm>
            <a:off x="4114800" y="7315200"/>
            <a:ext cx="548640" cy="54864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713066" y="7391400"/>
            <a:ext cx="2249334" cy="369332"/>
          </a:xfrm>
          <a:prstGeom prst="rect">
            <a:avLst/>
          </a:prstGeom>
          <a:solidFill>
            <a:schemeClr val="bg1"/>
          </a:solidFill>
        </p:spPr>
        <p:txBody>
          <a:bodyPr wrap="none" rtlCol="0">
            <a:spAutoFit/>
          </a:bodyPr>
          <a:lstStyle/>
          <a:p>
            <a:r>
              <a:rPr lang="en-US" b="1" dirty="0" smtClean="0"/>
              <a:t>Landing Exception</a:t>
            </a:r>
            <a:endParaRPr lang="en-US" b="1" dirty="0"/>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a:spLocks noGrp="1"/>
          </p:cNvSpPr>
          <p:nvPr>
            <p:ph sz="quarter" idx="1"/>
          </p:nvPr>
        </p:nvSpPr>
        <p:spPr>
          <a:xfrm>
            <a:off x="685800" y="1600200"/>
            <a:ext cx="5829300" cy="838200"/>
          </a:xfrm>
        </p:spPr>
        <p:txBody>
          <a:bodyPr/>
          <a:lstStyle/>
          <a:p>
            <a:pPr>
              <a:buClrTx/>
            </a:pPr>
            <a:r>
              <a:rPr lang="en-US" dirty="0" smtClean="0"/>
              <a:t>Now for Building Exteriors:</a:t>
            </a:r>
          </a:p>
          <a:p>
            <a:endParaRPr lang="en-US" dirty="0"/>
          </a:p>
        </p:txBody>
      </p:sp>
      <p:pic>
        <p:nvPicPr>
          <p:cNvPr id="11" name="Picture 12" descr="http://www.nachi.org/forum/attachments/f23/31680d1253191093-excesssive-cmu-spalling-1014-rose-006-small-.jpg"/>
          <p:cNvPicPr>
            <a:picLocks noChangeAspect="1" noChangeArrowheads="1"/>
          </p:cNvPicPr>
          <p:nvPr/>
        </p:nvPicPr>
        <p:blipFill>
          <a:blip r:embed="rId2" cstate="print"/>
          <a:srcRect/>
          <a:stretch>
            <a:fillRect/>
          </a:stretch>
        </p:blipFill>
        <p:spPr bwMode="auto">
          <a:xfrm>
            <a:off x="609600" y="6134100"/>
            <a:ext cx="3302000" cy="2476500"/>
          </a:xfrm>
          <a:prstGeom prst="rect">
            <a:avLst/>
          </a:prstGeom>
          <a:noFill/>
        </p:spPr>
      </p:pic>
      <p:pic>
        <p:nvPicPr>
          <p:cNvPr id="12" name="Picture 14" descr="http://iwritehome.com/wp-content/uploads/2013/01/cracked-foundation.jpg"/>
          <p:cNvPicPr>
            <a:picLocks noChangeAspect="1" noChangeArrowheads="1"/>
          </p:cNvPicPr>
          <p:nvPr/>
        </p:nvPicPr>
        <p:blipFill>
          <a:blip r:embed="rId3" cstate="print"/>
          <a:srcRect/>
          <a:stretch>
            <a:fillRect/>
          </a:stretch>
        </p:blipFill>
        <p:spPr bwMode="auto">
          <a:xfrm>
            <a:off x="609600" y="3200400"/>
            <a:ext cx="3276600" cy="2457450"/>
          </a:xfrm>
          <a:prstGeom prst="rect">
            <a:avLst/>
          </a:prstGeom>
          <a:noFill/>
        </p:spPr>
      </p:pic>
      <p:pic>
        <p:nvPicPr>
          <p:cNvPr id="10" name="Picture 10" descr="http://www.nachi.org/forum/attachments/f11/16428d1196525669-concrete-foundation-issues-concrete1.jpg"/>
          <p:cNvPicPr>
            <a:picLocks noChangeAspect="1" noChangeArrowheads="1"/>
          </p:cNvPicPr>
          <p:nvPr/>
        </p:nvPicPr>
        <p:blipFill>
          <a:blip r:embed="rId4" cstate="print"/>
          <a:srcRect/>
          <a:stretch>
            <a:fillRect/>
          </a:stretch>
        </p:blipFill>
        <p:spPr bwMode="auto">
          <a:xfrm>
            <a:off x="3048000" y="5029200"/>
            <a:ext cx="3276600" cy="2457450"/>
          </a:xfrm>
          <a:prstGeom prst="rect">
            <a:avLst/>
          </a:prstGeom>
          <a:noFill/>
        </p:spPr>
      </p:pic>
      <p:sp>
        <p:nvSpPr>
          <p:cNvPr id="13" name="Rectangle 12"/>
          <p:cNvSpPr/>
          <p:nvPr/>
        </p:nvSpPr>
        <p:spPr>
          <a:xfrm>
            <a:off x="573535" y="2362200"/>
            <a:ext cx="5660525" cy="553998"/>
          </a:xfrm>
          <a:prstGeom prst="rect">
            <a:avLst/>
          </a:prstGeom>
          <a:noFill/>
        </p:spPr>
        <p:txBody>
          <a:bodyPr wrap="none" lIns="91440" tIns="45720" rIns="91440" bIns="45720">
            <a:spAutoFit/>
          </a:bodyPr>
          <a:lstStyle/>
          <a:p>
            <a:pPr algn="ctr"/>
            <a:r>
              <a:rPr lang="en-US" sz="3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Foundation Cracks &amp; Spalling</a:t>
            </a:r>
            <a:endParaRPr lang="en-US" sz="3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8" name="Picture 4" descr="http://ncsginassoc.weblinkconnect.com/external/wcpages/wcmedia/images/CSIA/Gas_MissingBrick.JPG"/>
          <p:cNvPicPr>
            <a:picLocks noChangeAspect="1" noChangeArrowheads="1"/>
          </p:cNvPicPr>
          <p:nvPr/>
        </p:nvPicPr>
        <p:blipFill>
          <a:blip r:embed="rId2" cstate="print"/>
          <a:srcRect/>
          <a:stretch>
            <a:fillRect/>
          </a:stretch>
        </p:blipFill>
        <p:spPr bwMode="auto">
          <a:xfrm>
            <a:off x="533400" y="2971800"/>
            <a:ext cx="3556000" cy="2667000"/>
          </a:xfrm>
          <a:prstGeom prst="rect">
            <a:avLst/>
          </a:prstGeom>
          <a:noFill/>
        </p:spPr>
      </p:pic>
      <p:pic>
        <p:nvPicPr>
          <p:cNvPr id="7" name="Picture 2" descr="http://esofpa.com/wp-content/uploads/2013/04/brick-repairs-300x195.jpg"/>
          <p:cNvPicPr>
            <a:picLocks noChangeAspect="1" noChangeArrowheads="1"/>
          </p:cNvPicPr>
          <p:nvPr/>
        </p:nvPicPr>
        <p:blipFill>
          <a:blip r:embed="rId3" cstate="print"/>
          <a:srcRect/>
          <a:stretch>
            <a:fillRect/>
          </a:stretch>
        </p:blipFill>
        <p:spPr bwMode="auto">
          <a:xfrm>
            <a:off x="533400" y="6219824"/>
            <a:ext cx="3560884" cy="2314576"/>
          </a:xfrm>
          <a:prstGeom prst="rect">
            <a:avLst/>
          </a:prstGeom>
          <a:noFill/>
        </p:spPr>
      </p:pic>
      <p:pic>
        <p:nvPicPr>
          <p:cNvPr id="9" name="Picture 8" descr="http://www.hankeyandbrown.com/xSites/Inspectors/hankeyandbrown/Content/UploadedFiles/north%20chimney.jpg"/>
          <p:cNvPicPr>
            <a:picLocks noChangeAspect="1" noChangeArrowheads="1"/>
          </p:cNvPicPr>
          <p:nvPr/>
        </p:nvPicPr>
        <p:blipFill>
          <a:blip r:embed="rId4" cstate="print"/>
          <a:srcRect/>
          <a:stretch>
            <a:fillRect/>
          </a:stretch>
        </p:blipFill>
        <p:spPr bwMode="auto">
          <a:xfrm>
            <a:off x="3048000" y="4667250"/>
            <a:ext cx="3519055" cy="2419350"/>
          </a:xfrm>
          <a:prstGeom prst="rect">
            <a:avLst/>
          </a:prstGeom>
          <a:noFill/>
        </p:spPr>
      </p:pic>
      <p:sp>
        <p:nvSpPr>
          <p:cNvPr id="11" name="Rectangle 10"/>
          <p:cNvSpPr/>
          <p:nvPr/>
        </p:nvSpPr>
        <p:spPr>
          <a:xfrm>
            <a:off x="609600" y="1676400"/>
            <a:ext cx="5890983" cy="1015663"/>
          </a:xfrm>
          <a:prstGeom prst="rect">
            <a:avLst/>
          </a:prstGeom>
          <a:noFill/>
        </p:spPr>
        <p:txBody>
          <a:bodyPr wrap="square" lIns="91440" tIns="45720" rIns="91440" bIns="45720">
            <a:spAutoFit/>
          </a:bodyPr>
          <a:lstStyle/>
          <a:p>
            <a:pPr algn="ctr"/>
            <a:r>
              <a:rPr lang="en-US" sz="3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Cracks in Walls, Missing Mortar &amp; Missing Pieces</a:t>
            </a:r>
            <a:endParaRPr lang="en-US" sz="3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3076" name="Picture 4" descr="http://hstrial-gborders1.homestead.com/Soffit_and_fascia_removed_center_2.jpg"/>
          <p:cNvPicPr>
            <a:picLocks noChangeAspect="1" noChangeArrowheads="1"/>
          </p:cNvPicPr>
          <p:nvPr/>
        </p:nvPicPr>
        <p:blipFill>
          <a:blip r:embed="rId2" cstate="print"/>
          <a:srcRect/>
          <a:stretch>
            <a:fillRect/>
          </a:stretch>
        </p:blipFill>
        <p:spPr bwMode="auto">
          <a:xfrm>
            <a:off x="762000" y="2781299"/>
            <a:ext cx="3606800" cy="2705101"/>
          </a:xfrm>
          <a:prstGeom prst="rect">
            <a:avLst/>
          </a:prstGeom>
          <a:noFill/>
        </p:spPr>
      </p:pic>
      <p:pic>
        <p:nvPicPr>
          <p:cNvPr id="3078" name="Picture 6" descr="http://www.simplehouseexpressions.com/wp-content/uploads/2013/07/DSC_0014-e1374783875438.jpg"/>
          <p:cNvPicPr>
            <a:picLocks noChangeAspect="1" noChangeArrowheads="1"/>
          </p:cNvPicPr>
          <p:nvPr/>
        </p:nvPicPr>
        <p:blipFill>
          <a:blip r:embed="rId3" cstate="print"/>
          <a:srcRect/>
          <a:stretch>
            <a:fillRect/>
          </a:stretch>
        </p:blipFill>
        <p:spPr bwMode="auto">
          <a:xfrm>
            <a:off x="762000" y="6045199"/>
            <a:ext cx="3733800" cy="2489201"/>
          </a:xfrm>
          <a:prstGeom prst="rect">
            <a:avLst/>
          </a:prstGeom>
          <a:noFill/>
        </p:spPr>
      </p:pic>
      <p:pic>
        <p:nvPicPr>
          <p:cNvPr id="3074" name="Picture 2" descr="http://coolrilla.com/signin/lechler.mike@gmail.com/Rotten%20Fascia.jpg"/>
          <p:cNvPicPr>
            <a:picLocks noChangeAspect="1" noChangeArrowheads="1"/>
          </p:cNvPicPr>
          <p:nvPr/>
        </p:nvPicPr>
        <p:blipFill>
          <a:blip r:embed="rId4" cstate="print"/>
          <a:srcRect/>
          <a:stretch>
            <a:fillRect/>
          </a:stretch>
        </p:blipFill>
        <p:spPr bwMode="auto">
          <a:xfrm>
            <a:off x="2971800" y="4608443"/>
            <a:ext cx="3505200" cy="1563757"/>
          </a:xfrm>
          <a:prstGeom prst="rect">
            <a:avLst/>
          </a:prstGeom>
          <a:noFill/>
        </p:spPr>
      </p:pic>
      <p:sp>
        <p:nvSpPr>
          <p:cNvPr id="8" name="Rectangle 7"/>
          <p:cNvSpPr/>
          <p:nvPr/>
        </p:nvSpPr>
        <p:spPr>
          <a:xfrm>
            <a:off x="1295400" y="1600200"/>
            <a:ext cx="4724400" cy="1015663"/>
          </a:xfrm>
          <a:prstGeom prst="rect">
            <a:avLst/>
          </a:prstGeom>
        </p:spPr>
        <p:txBody>
          <a:bodyPr wrap="square">
            <a:spAutoFit/>
          </a:bodyPr>
          <a:lstStyle/>
          <a:p>
            <a:pPr algn="ctr"/>
            <a:r>
              <a:rPr lang="en-US" sz="3000" b="1" dirty="0" smtClean="0">
                <a:ln w="12700">
                  <a:solidFill>
                    <a:schemeClr val="tx2">
                      <a:satMod val="155000"/>
                    </a:schemeClr>
                  </a:solidFill>
                  <a:prstDash val="solid"/>
                </a:ln>
                <a:effectLst>
                  <a:outerShdw blurRad="41275" dist="20320" dir="1800000" algn="tl" rotWithShape="0">
                    <a:srgbClr val="000000">
                      <a:alpha val="40000"/>
                    </a:srgbClr>
                  </a:outerShdw>
                </a:effectLst>
              </a:rPr>
              <a:t>Damaged Fascia Boards &amp; Soffits</a:t>
            </a:r>
            <a:endParaRPr lang="en-US" sz="30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4100" name="Picture 4" descr="http://www.cmshomesllc.com/wp-content/uploads/2012/03/downspout_drainage_problems2.jpg"/>
          <p:cNvPicPr>
            <a:picLocks noChangeAspect="1" noChangeArrowheads="1"/>
          </p:cNvPicPr>
          <p:nvPr/>
        </p:nvPicPr>
        <p:blipFill>
          <a:blip r:embed="rId2" cstate="print"/>
          <a:srcRect/>
          <a:stretch>
            <a:fillRect/>
          </a:stretch>
        </p:blipFill>
        <p:spPr bwMode="auto">
          <a:xfrm>
            <a:off x="2514600" y="5029200"/>
            <a:ext cx="3623973" cy="3181350"/>
          </a:xfrm>
          <a:prstGeom prst="rect">
            <a:avLst/>
          </a:prstGeom>
          <a:noFill/>
        </p:spPr>
      </p:pic>
      <p:sp>
        <p:nvSpPr>
          <p:cNvPr id="9" name="Rectangle 8"/>
          <p:cNvSpPr/>
          <p:nvPr/>
        </p:nvSpPr>
        <p:spPr>
          <a:xfrm rot="16200000">
            <a:off x="-215112" y="6006312"/>
            <a:ext cx="3242421" cy="830997"/>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Missing Splash Blocks</a:t>
            </a:r>
            <a:endParaRPr lang="en-US" sz="2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4102" name="Picture 6" descr="http://www.bergerbp.com/media/img/product_splash_block.jpg"/>
          <p:cNvPicPr>
            <a:picLocks noChangeAspect="1" noChangeArrowheads="1"/>
          </p:cNvPicPr>
          <p:nvPr/>
        </p:nvPicPr>
        <p:blipFill>
          <a:blip r:embed="rId3" cstate="print"/>
          <a:srcRect/>
          <a:stretch>
            <a:fillRect/>
          </a:stretch>
        </p:blipFill>
        <p:spPr bwMode="auto">
          <a:xfrm>
            <a:off x="4572000" y="5943600"/>
            <a:ext cx="1590675" cy="2066925"/>
          </a:xfrm>
          <a:prstGeom prst="rect">
            <a:avLst/>
          </a:prstGeom>
          <a:noFill/>
        </p:spPr>
      </p:pic>
      <p:pic>
        <p:nvPicPr>
          <p:cNvPr id="4104" name="Picture 8" descr="http://lighttalk.via-verlag.com/wp-content/uploads/2013/04/Broken-street-lights.jpg"/>
          <p:cNvPicPr>
            <a:picLocks noChangeAspect="1" noChangeArrowheads="1"/>
          </p:cNvPicPr>
          <p:nvPr/>
        </p:nvPicPr>
        <p:blipFill>
          <a:blip r:embed="rId4" cstate="print"/>
          <a:srcRect/>
          <a:stretch>
            <a:fillRect/>
          </a:stretch>
        </p:blipFill>
        <p:spPr bwMode="auto">
          <a:xfrm>
            <a:off x="2514600" y="1981200"/>
            <a:ext cx="3505200" cy="2628900"/>
          </a:xfrm>
          <a:prstGeom prst="rect">
            <a:avLst/>
          </a:prstGeom>
          <a:noFill/>
        </p:spPr>
      </p:pic>
      <p:sp>
        <p:nvSpPr>
          <p:cNvPr id="11" name="Rectangle 10"/>
          <p:cNvSpPr/>
          <p:nvPr/>
        </p:nvSpPr>
        <p:spPr>
          <a:xfrm rot="16200000">
            <a:off x="-360310" y="3066778"/>
            <a:ext cx="3547221"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Broken Fixtures</a:t>
            </a:r>
            <a:endParaRPr lang="en-US" sz="2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a:spLocks noGrp="1"/>
          </p:cNvSpPr>
          <p:nvPr>
            <p:ph sz="quarter" idx="1"/>
          </p:nvPr>
        </p:nvSpPr>
        <p:spPr>
          <a:xfrm>
            <a:off x="685800" y="1600200"/>
            <a:ext cx="5829300" cy="838200"/>
          </a:xfrm>
        </p:spPr>
        <p:txBody>
          <a:bodyPr/>
          <a:lstStyle/>
          <a:p>
            <a:pPr>
              <a:buClrTx/>
            </a:pPr>
            <a:r>
              <a:rPr lang="en-US" dirty="0" smtClean="0"/>
              <a:t>Did I Mention Building Systems?</a:t>
            </a:r>
          </a:p>
          <a:p>
            <a:endParaRPr lang="en-US" dirty="0"/>
          </a:p>
        </p:txBody>
      </p:sp>
      <p:pic>
        <p:nvPicPr>
          <p:cNvPr id="7" name="Picture 2" descr="http://www.fergusonandcompany.com/system/files/images/100_0650.preview.JPG"/>
          <p:cNvPicPr>
            <a:picLocks noChangeAspect="1" noChangeArrowheads="1"/>
          </p:cNvPicPr>
          <p:nvPr/>
        </p:nvPicPr>
        <p:blipFill>
          <a:blip r:embed="rId2" cstate="print"/>
          <a:srcRect/>
          <a:stretch>
            <a:fillRect/>
          </a:stretch>
        </p:blipFill>
        <p:spPr bwMode="auto">
          <a:xfrm>
            <a:off x="2514600" y="2400300"/>
            <a:ext cx="3505200" cy="2628900"/>
          </a:xfrm>
          <a:prstGeom prst="rect">
            <a:avLst/>
          </a:prstGeom>
          <a:noFill/>
        </p:spPr>
      </p:pic>
      <p:sp>
        <p:nvSpPr>
          <p:cNvPr id="8" name="Rectangle 7"/>
          <p:cNvSpPr/>
          <p:nvPr/>
        </p:nvSpPr>
        <p:spPr>
          <a:xfrm rot="16200000">
            <a:off x="-131710" y="3297291"/>
            <a:ext cx="3547221" cy="830997"/>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Missing Cleanout Cover</a:t>
            </a:r>
            <a:endParaRPr lang="en-US" sz="2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55298" name="Picture 2" descr="http://smithplumbingaz.com/libs/assets/uploads/images/leak_repair.png"/>
          <p:cNvPicPr>
            <a:picLocks noChangeAspect="1" noChangeArrowheads="1"/>
          </p:cNvPicPr>
          <p:nvPr/>
        </p:nvPicPr>
        <p:blipFill>
          <a:blip r:embed="rId3" cstate="print"/>
          <a:srcRect/>
          <a:stretch>
            <a:fillRect/>
          </a:stretch>
        </p:blipFill>
        <p:spPr bwMode="auto">
          <a:xfrm>
            <a:off x="2590800" y="5257800"/>
            <a:ext cx="2362200" cy="3551174"/>
          </a:xfrm>
          <a:prstGeom prst="rect">
            <a:avLst/>
          </a:prstGeom>
          <a:noFill/>
        </p:spPr>
      </p:pic>
      <p:sp>
        <p:nvSpPr>
          <p:cNvPr id="10" name="Oval 9"/>
          <p:cNvSpPr/>
          <p:nvPr/>
        </p:nvSpPr>
        <p:spPr>
          <a:xfrm>
            <a:off x="3352800" y="6705600"/>
            <a:ext cx="762000" cy="762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6200000">
            <a:off x="432590" y="6535792"/>
            <a:ext cx="2556617" cy="830997"/>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Leaking Hose Bib</a:t>
            </a:r>
            <a:endParaRPr lang="en-US" sz="2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43012" name="Picture 4" descr="http://lighting.greentorch.com/merchant2/graphics/00000001/el-1.gif"/>
          <p:cNvPicPr>
            <a:picLocks noChangeAspect="1" noChangeArrowheads="1"/>
          </p:cNvPicPr>
          <p:nvPr/>
        </p:nvPicPr>
        <p:blipFill>
          <a:blip r:embed="rId2" cstate="print"/>
          <a:srcRect/>
          <a:stretch>
            <a:fillRect/>
          </a:stretch>
        </p:blipFill>
        <p:spPr bwMode="auto">
          <a:xfrm>
            <a:off x="2209800" y="3886200"/>
            <a:ext cx="2571750" cy="2571751"/>
          </a:xfrm>
          <a:prstGeom prst="rect">
            <a:avLst/>
          </a:prstGeom>
          <a:noFill/>
        </p:spPr>
      </p:pic>
      <p:pic>
        <p:nvPicPr>
          <p:cNvPr id="43010" name="Picture 2" descr="http://www.sheffieldfire.com/images/emergencysignbig.jpg"/>
          <p:cNvPicPr>
            <a:picLocks noChangeAspect="1" noChangeArrowheads="1"/>
          </p:cNvPicPr>
          <p:nvPr/>
        </p:nvPicPr>
        <p:blipFill>
          <a:blip r:embed="rId3" cstate="print"/>
          <a:srcRect/>
          <a:stretch>
            <a:fillRect/>
          </a:stretch>
        </p:blipFill>
        <p:spPr bwMode="auto">
          <a:xfrm>
            <a:off x="3124200" y="1600200"/>
            <a:ext cx="3257550" cy="3048001"/>
          </a:xfrm>
          <a:prstGeom prst="rect">
            <a:avLst/>
          </a:prstGeom>
          <a:noFill/>
        </p:spPr>
      </p:pic>
      <p:pic>
        <p:nvPicPr>
          <p:cNvPr id="43014" name="Picture 6" descr="http://www.northlandfire.com/images/lighting/Exit_Lights.jpg"/>
          <p:cNvPicPr>
            <a:picLocks noChangeAspect="1" noChangeArrowheads="1"/>
          </p:cNvPicPr>
          <p:nvPr/>
        </p:nvPicPr>
        <p:blipFill>
          <a:blip r:embed="rId4" cstate="print"/>
          <a:srcRect/>
          <a:stretch>
            <a:fillRect/>
          </a:stretch>
        </p:blipFill>
        <p:spPr bwMode="auto">
          <a:xfrm>
            <a:off x="990600" y="6019800"/>
            <a:ext cx="5429250" cy="2476501"/>
          </a:xfrm>
          <a:prstGeom prst="rect">
            <a:avLst/>
          </a:prstGeom>
          <a:noFill/>
        </p:spPr>
      </p:pic>
      <p:sp>
        <p:nvSpPr>
          <p:cNvPr id="7" name="Rectangle 6"/>
          <p:cNvSpPr/>
          <p:nvPr/>
        </p:nvSpPr>
        <p:spPr>
          <a:xfrm rot="18122947">
            <a:off x="-23077" y="3213286"/>
            <a:ext cx="3547221" cy="830997"/>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Emergency Lighting &amp; Exit Signs</a:t>
            </a:r>
            <a:endParaRPr lang="en-US" sz="2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northerntool.com/images/product/2000x2000/227/22739_2000x2000.jpg"/>
          <p:cNvPicPr>
            <a:picLocks noChangeAspect="1" noChangeArrowheads="1"/>
          </p:cNvPicPr>
          <p:nvPr/>
        </p:nvPicPr>
        <p:blipFill>
          <a:blip r:embed="rId2" cstate="print"/>
          <a:srcRect/>
          <a:stretch>
            <a:fillRect/>
          </a:stretch>
        </p:blipFill>
        <p:spPr bwMode="auto">
          <a:xfrm>
            <a:off x="3124200" y="1752600"/>
            <a:ext cx="3505200" cy="3505200"/>
          </a:xfrm>
          <a:prstGeom prst="rect">
            <a:avLst/>
          </a:prstGeom>
          <a:solidFill>
            <a:srgbClr val="FF0000"/>
          </a:solidFill>
        </p:spPr>
      </p:pic>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Rectangle 6"/>
          <p:cNvSpPr/>
          <p:nvPr/>
        </p:nvSpPr>
        <p:spPr>
          <a:xfrm>
            <a:off x="457200" y="1905000"/>
            <a:ext cx="3547221"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Fire Extinguishers</a:t>
            </a:r>
            <a:endParaRPr lang="en-US" sz="2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8" name="Right Arrow 7"/>
          <p:cNvSpPr/>
          <p:nvPr/>
        </p:nvSpPr>
        <p:spPr>
          <a:xfrm>
            <a:off x="3124200" y="2743200"/>
            <a:ext cx="1588008" cy="3322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90600" y="2743200"/>
            <a:ext cx="2069797" cy="369332"/>
          </a:xfrm>
          <a:prstGeom prst="rect">
            <a:avLst/>
          </a:prstGeom>
          <a:noFill/>
        </p:spPr>
        <p:txBody>
          <a:bodyPr wrap="none" rtlCol="0">
            <a:spAutoFit/>
          </a:bodyPr>
          <a:lstStyle/>
          <a:p>
            <a:r>
              <a:rPr lang="en-US" b="1" dirty="0" smtClean="0"/>
              <a:t>What is Missing?</a:t>
            </a:r>
            <a:endParaRPr lang="en-US" b="1" dirty="0"/>
          </a:p>
        </p:txBody>
      </p:sp>
      <p:pic>
        <p:nvPicPr>
          <p:cNvPr id="44036" name="Picture 4" descr="http://marineinsight.com/wp-content/uploads/2011/02/sprinkler-head.jpg"/>
          <p:cNvPicPr>
            <a:picLocks noChangeAspect="1" noChangeArrowheads="1"/>
          </p:cNvPicPr>
          <p:nvPr/>
        </p:nvPicPr>
        <p:blipFill>
          <a:blip r:embed="rId3" cstate="print"/>
          <a:srcRect/>
          <a:stretch>
            <a:fillRect/>
          </a:stretch>
        </p:blipFill>
        <p:spPr bwMode="auto">
          <a:xfrm>
            <a:off x="2895600" y="5029200"/>
            <a:ext cx="3600450" cy="3600450"/>
          </a:xfrm>
          <a:prstGeom prst="rect">
            <a:avLst/>
          </a:prstGeom>
          <a:noFill/>
        </p:spPr>
      </p:pic>
      <p:sp>
        <p:nvSpPr>
          <p:cNvPr id="10" name="Rectangle 9"/>
          <p:cNvSpPr/>
          <p:nvPr/>
        </p:nvSpPr>
        <p:spPr>
          <a:xfrm>
            <a:off x="381000" y="5486400"/>
            <a:ext cx="3547221" cy="830997"/>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Paint on Sprinkler Head</a:t>
            </a:r>
            <a:endParaRPr lang="en-US" sz="2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1" name="Right Arrow 10"/>
          <p:cNvSpPr/>
          <p:nvPr/>
        </p:nvSpPr>
        <p:spPr>
          <a:xfrm rot="20131434">
            <a:off x="2834518" y="6774920"/>
            <a:ext cx="807580" cy="484632"/>
          </a:xfrm>
          <a:prstGeom prst="rightArrow">
            <a:avLst>
              <a:gd name="adj1" fmla="val 38671"/>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5800" y="7239000"/>
            <a:ext cx="2416046" cy="369332"/>
          </a:xfrm>
          <a:prstGeom prst="rect">
            <a:avLst/>
          </a:prstGeom>
          <a:noFill/>
        </p:spPr>
        <p:txBody>
          <a:bodyPr wrap="none" rtlCol="0">
            <a:spAutoFit/>
          </a:bodyPr>
          <a:lstStyle/>
          <a:p>
            <a:r>
              <a:rPr lang="en-US" b="1" dirty="0" smtClean="0"/>
              <a:t>Is the Ring Present?</a:t>
            </a:r>
            <a:endParaRPr lang="en-US" b="1" dirty="0"/>
          </a:p>
        </p:txBody>
      </p:sp>
      <p:sp>
        <p:nvSpPr>
          <p:cNvPr id="13" name="TextBox 12"/>
          <p:cNvSpPr txBox="1"/>
          <p:nvPr/>
        </p:nvSpPr>
        <p:spPr>
          <a:xfrm>
            <a:off x="914400" y="8001000"/>
            <a:ext cx="5315243" cy="646331"/>
          </a:xfrm>
          <a:prstGeom prst="rect">
            <a:avLst/>
          </a:prstGeom>
          <a:noFill/>
        </p:spPr>
        <p:txBody>
          <a:bodyPr wrap="square" rtlCol="0">
            <a:spAutoFit/>
          </a:bodyPr>
          <a:lstStyle/>
          <a:p>
            <a:pPr algn="ctr"/>
            <a:r>
              <a:rPr lang="en-US" b="1" dirty="0" smtClean="0">
                <a:solidFill>
                  <a:srgbClr val="FF0000"/>
                </a:solidFill>
              </a:rPr>
              <a:t>This is one of the highest Bldg Syst point loss items regardless of area located (CA/Units)!</a:t>
            </a:r>
            <a:endParaRPr lang="en-US" b="1" dirty="0">
              <a:solidFill>
                <a:srgbClr val="FF0000"/>
              </a:solidFill>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WordArt 1"/>
          <p:cNvSpPr>
            <a:spLocks noChangeArrowheads="1" noChangeShapeType="1" noTextEdit="1"/>
          </p:cNvSpPr>
          <p:nvPr/>
        </p:nvSpPr>
        <p:spPr bwMode="auto">
          <a:xfrm>
            <a:off x="1066801" y="7010401"/>
            <a:ext cx="3333750" cy="13589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rtl="0"/>
            <a:r>
              <a:rPr lang="en-US" sz="3600" kern="10" spc="0" dirty="0" smtClean="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latin typeface="Times New Roman"/>
                <a:cs typeface="Times New Roman"/>
              </a:rPr>
              <a:t> </a:t>
            </a:r>
            <a:endParaRPr lang="en-US" sz="3600" kern="10" spc="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latin typeface="Times New Roman"/>
              <a:cs typeface="Times New Roman"/>
            </a:endParaRPr>
          </a:p>
        </p:txBody>
      </p:sp>
      <p:sp>
        <p:nvSpPr>
          <p:cNvPr id="10" name="Content Placeholder 9"/>
          <p:cNvSpPr>
            <a:spLocks noGrp="1"/>
          </p:cNvSpPr>
          <p:nvPr>
            <p:ph sz="quarter" idx="1"/>
          </p:nvPr>
        </p:nvSpPr>
        <p:spPr/>
        <p:txBody>
          <a:bodyPr/>
          <a:lstStyle/>
          <a:p>
            <a:pPr>
              <a:buClrTx/>
            </a:pPr>
            <a:r>
              <a:rPr lang="en-US" dirty="0" smtClean="0"/>
              <a:t>How is my property seen in REAC’s eyes?</a:t>
            </a:r>
          </a:p>
          <a:p>
            <a:pPr>
              <a:buClrTx/>
            </a:pPr>
            <a:endParaRPr lang="en-US" dirty="0" smtClean="0"/>
          </a:p>
          <a:p>
            <a:pPr>
              <a:buClrTx/>
            </a:pPr>
            <a:endParaRPr lang="en-US" dirty="0" smtClean="0"/>
          </a:p>
          <a:p>
            <a:pPr>
              <a:buClrTx/>
            </a:pPr>
            <a:endParaRPr lang="en-US" dirty="0" smtClean="0"/>
          </a:p>
          <a:p>
            <a:pPr>
              <a:buClrTx/>
            </a:pPr>
            <a:endParaRPr lang="en-US" dirty="0" smtClean="0"/>
          </a:p>
          <a:p>
            <a:pPr>
              <a:buClrTx/>
            </a:pPr>
            <a:endParaRPr lang="en-US" dirty="0" smtClean="0"/>
          </a:p>
          <a:p>
            <a:pPr>
              <a:buClrTx/>
            </a:pPr>
            <a:endParaRPr lang="en-US" dirty="0" smtClean="0"/>
          </a:p>
          <a:p>
            <a:pPr>
              <a:buClrTx/>
            </a:pPr>
            <a:endParaRPr lang="en-US" dirty="0" smtClean="0"/>
          </a:p>
          <a:p>
            <a:pPr>
              <a:buClrTx/>
            </a:pPr>
            <a:endParaRPr lang="en-US" dirty="0" smtClean="0"/>
          </a:p>
          <a:p>
            <a:pPr>
              <a:buClrTx/>
            </a:pPr>
            <a:endParaRPr lang="en-US" dirty="0" smtClean="0"/>
          </a:p>
          <a:p>
            <a:pPr>
              <a:buClrTx/>
            </a:pPr>
            <a:r>
              <a:rPr lang="en-US" dirty="0" smtClean="0"/>
              <a:t>The Property Profile will be confirmed by the Inspector the day of the inspection.</a:t>
            </a:r>
            <a:endParaRPr lang="en-US" dirty="0"/>
          </a:p>
        </p:txBody>
      </p:sp>
      <p:sp>
        <p:nvSpPr>
          <p:cNvPr id="11"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12" name="Picture 4"/>
          <p:cNvPicPr>
            <a:picLocks noChangeAspect="1" noChangeArrowheads="1"/>
          </p:cNvPicPr>
          <p:nvPr/>
        </p:nvPicPr>
        <p:blipFill>
          <a:blip r:embed="rId2" cstate="print"/>
          <a:srcRect/>
          <a:stretch>
            <a:fillRect/>
          </a:stretch>
        </p:blipFill>
        <p:spPr bwMode="auto">
          <a:xfrm>
            <a:off x="1524000" y="2819400"/>
            <a:ext cx="4286250" cy="3486150"/>
          </a:xfrm>
          <a:prstGeom prst="rect">
            <a:avLst/>
          </a:prstGeom>
          <a:noFill/>
          <a:ln w="9525">
            <a:solidFill>
              <a:schemeClr val="tx1"/>
            </a:solidFill>
            <a:miter lim="800000"/>
            <a:headEnd/>
            <a:tailEnd/>
          </a:ln>
        </p:spPr>
      </p:pic>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a:spLocks noGrp="1"/>
          </p:cNvSpPr>
          <p:nvPr>
            <p:ph sz="quarter" idx="1"/>
          </p:nvPr>
        </p:nvSpPr>
        <p:spPr>
          <a:xfrm>
            <a:off x="533400" y="1447800"/>
            <a:ext cx="6324600" cy="838200"/>
          </a:xfrm>
        </p:spPr>
        <p:txBody>
          <a:bodyPr/>
          <a:lstStyle/>
          <a:p>
            <a:pPr>
              <a:buClrTx/>
            </a:pPr>
            <a:r>
              <a:rPr lang="en-US" dirty="0" smtClean="0"/>
              <a:t>Resident Damage or Normal Wear &amp; Tear?...Now we will talk about the Common Areas and Units.</a:t>
            </a:r>
          </a:p>
          <a:p>
            <a:pPr>
              <a:buNone/>
            </a:pPr>
            <a:endParaRPr lang="en-US" dirty="0"/>
          </a:p>
        </p:txBody>
      </p:sp>
      <p:pic>
        <p:nvPicPr>
          <p:cNvPr id="45062" name="Picture 6" descr="http://www.hammerzone.com/archives/elect/repairs/outlet/elrcxc03a.jpg"/>
          <p:cNvPicPr>
            <a:picLocks noChangeAspect="1" noChangeArrowheads="1"/>
          </p:cNvPicPr>
          <p:nvPr/>
        </p:nvPicPr>
        <p:blipFill>
          <a:blip r:embed="rId2" cstate="print"/>
          <a:srcRect/>
          <a:stretch>
            <a:fillRect/>
          </a:stretch>
        </p:blipFill>
        <p:spPr bwMode="auto">
          <a:xfrm>
            <a:off x="762000" y="3657600"/>
            <a:ext cx="2743200" cy="2743201"/>
          </a:xfrm>
          <a:prstGeom prst="rect">
            <a:avLst/>
          </a:prstGeom>
          <a:noFill/>
        </p:spPr>
      </p:pic>
      <p:pic>
        <p:nvPicPr>
          <p:cNvPr id="45060" name="Picture 4" descr="http://www.hicaliber.biz/wp-content/uploads/2010/12/broken-electrical-outlet.jpg"/>
          <p:cNvPicPr>
            <a:picLocks noChangeAspect="1" noChangeArrowheads="1"/>
          </p:cNvPicPr>
          <p:nvPr/>
        </p:nvPicPr>
        <p:blipFill>
          <a:blip r:embed="rId3" cstate="print"/>
          <a:srcRect/>
          <a:stretch>
            <a:fillRect/>
          </a:stretch>
        </p:blipFill>
        <p:spPr bwMode="auto">
          <a:xfrm>
            <a:off x="3352800" y="4724400"/>
            <a:ext cx="2209800" cy="2946400"/>
          </a:xfrm>
          <a:prstGeom prst="rect">
            <a:avLst/>
          </a:prstGeom>
          <a:noFill/>
        </p:spPr>
      </p:pic>
      <p:sp>
        <p:nvSpPr>
          <p:cNvPr id="8" name="Oval 7"/>
          <p:cNvSpPr/>
          <p:nvPr/>
        </p:nvSpPr>
        <p:spPr>
          <a:xfrm>
            <a:off x="1676400" y="464820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V="1">
            <a:off x="2133600" y="4343400"/>
            <a:ext cx="15240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81400" y="4191000"/>
            <a:ext cx="2557110" cy="369332"/>
          </a:xfrm>
          <a:prstGeom prst="rect">
            <a:avLst/>
          </a:prstGeom>
          <a:noFill/>
        </p:spPr>
        <p:txBody>
          <a:bodyPr wrap="none" rtlCol="0">
            <a:spAutoFit/>
          </a:bodyPr>
          <a:lstStyle/>
          <a:p>
            <a:r>
              <a:rPr lang="en-US" b="1" dirty="0" smtClean="0">
                <a:solidFill>
                  <a:srgbClr val="FF0000"/>
                </a:solidFill>
              </a:rPr>
              <a:t>Rounded Ground Eye</a:t>
            </a:r>
            <a:endParaRPr lang="en-US" b="1" dirty="0">
              <a:solidFill>
                <a:srgbClr val="FF0000"/>
              </a:solidFill>
            </a:endParaRPr>
          </a:p>
        </p:txBody>
      </p:sp>
      <p:pic>
        <p:nvPicPr>
          <p:cNvPr id="45064" name="Picture 8" descr="http://d1unatz8mcf3a5.cloudfront.net/uploads/outlet-235x300.jpg"/>
          <p:cNvPicPr>
            <a:picLocks noChangeAspect="1" noChangeArrowheads="1"/>
          </p:cNvPicPr>
          <p:nvPr/>
        </p:nvPicPr>
        <p:blipFill>
          <a:blip r:embed="rId4" cstate="print"/>
          <a:srcRect/>
          <a:stretch>
            <a:fillRect/>
          </a:stretch>
        </p:blipFill>
        <p:spPr bwMode="auto">
          <a:xfrm>
            <a:off x="838200" y="6019800"/>
            <a:ext cx="2238375" cy="2857500"/>
          </a:xfrm>
          <a:prstGeom prst="rect">
            <a:avLst/>
          </a:prstGeom>
          <a:noFill/>
        </p:spPr>
      </p:pic>
      <p:pic>
        <p:nvPicPr>
          <p:cNvPr id="45067" name="Picture 11"/>
          <p:cNvPicPr>
            <a:picLocks noChangeAspect="1" noChangeArrowheads="1"/>
          </p:cNvPicPr>
          <p:nvPr/>
        </p:nvPicPr>
        <p:blipFill>
          <a:blip r:embed="rId5" cstate="print"/>
          <a:srcRect/>
          <a:stretch>
            <a:fillRect/>
          </a:stretch>
        </p:blipFill>
        <p:spPr bwMode="auto">
          <a:xfrm>
            <a:off x="3810000" y="6858000"/>
            <a:ext cx="2181225" cy="2035810"/>
          </a:xfrm>
          <a:prstGeom prst="rect">
            <a:avLst/>
          </a:prstGeom>
          <a:noFill/>
          <a:ln w="9525">
            <a:noFill/>
            <a:miter lim="800000"/>
            <a:headEnd/>
            <a:tailEnd/>
          </a:ln>
        </p:spPr>
      </p:pic>
      <p:sp>
        <p:nvSpPr>
          <p:cNvPr id="15" name="Rectangle 14"/>
          <p:cNvSpPr/>
          <p:nvPr/>
        </p:nvSpPr>
        <p:spPr>
          <a:xfrm>
            <a:off x="304800" y="2743200"/>
            <a:ext cx="6172200" cy="830997"/>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Cracked / Missing / Broken Electrical Outlets &amp; Plates</a:t>
            </a:r>
            <a:endParaRPr lang="en-US" sz="2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Rectangle 4"/>
          <p:cNvSpPr/>
          <p:nvPr/>
        </p:nvSpPr>
        <p:spPr>
          <a:xfrm>
            <a:off x="304800" y="1981200"/>
            <a:ext cx="6172200"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Torn Refrigerator / Freezer Gaskets</a:t>
            </a:r>
            <a:endParaRPr lang="en-US" sz="2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46082" name="Picture 2" descr="https://i1.ytimg.com/vi/66rI-FE0pYw/hqdefault.jpg"/>
          <p:cNvPicPr>
            <a:picLocks noChangeAspect="1" noChangeArrowheads="1"/>
          </p:cNvPicPr>
          <p:nvPr/>
        </p:nvPicPr>
        <p:blipFill>
          <a:blip r:embed="rId2" cstate="print"/>
          <a:srcRect/>
          <a:stretch>
            <a:fillRect/>
          </a:stretch>
        </p:blipFill>
        <p:spPr bwMode="auto">
          <a:xfrm>
            <a:off x="2743200" y="2819400"/>
            <a:ext cx="3733800" cy="2800351"/>
          </a:xfrm>
          <a:prstGeom prst="rect">
            <a:avLst/>
          </a:prstGeom>
          <a:noFill/>
        </p:spPr>
      </p:pic>
      <p:pic>
        <p:nvPicPr>
          <p:cNvPr id="46084" name="Picture 4" descr="http://www.bptc.co.uk/Fridge_Seals_Food_Pathogens/clip_image012.jpg"/>
          <p:cNvPicPr>
            <a:picLocks noChangeAspect="1" noChangeArrowheads="1"/>
          </p:cNvPicPr>
          <p:nvPr/>
        </p:nvPicPr>
        <p:blipFill>
          <a:blip r:embed="rId3" cstate="print"/>
          <a:srcRect/>
          <a:stretch>
            <a:fillRect/>
          </a:stretch>
        </p:blipFill>
        <p:spPr bwMode="auto">
          <a:xfrm>
            <a:off x="533400" y="5334000"/>
            <a:ext cx="3238500" cy="2443079"/>
          </a:xfrm>
          <a:prstGeom prst="rect">
            <a:avLst/>
          </a:prstGeom>
          <a:noFill/>
        </p:spPr>
      </p:pic>
      <p:pic>
        <p:nvPicPr>
          <p:cNvPr id="46086" name="Picture 6" descr="http://www.commercial-freezers-coolers-depot.com/images/baddoorgasket2.jpg"/>
          <p:cNvPicPr>
            <a:picLocks noChangeAspect="1" noChangeArrowheads="1"/>
          </p:cNvPicPr>
          <p:nvPr/>
        </p:nvPicPr>
        <p:blipFill>
          <a:blip r:embed="rId4" cstate="print"/>
          <a:srcRect/>
          <a:stretch>
            <a:fillRect/>
          </a:stretch>
        </p:blipFill>
        <p:spPr bwMode="auto">
          <a:xfrm>
            <a:off x="3352800" y="6400800"/>
            <a:ext cx="3047998" cy="2286000"/>
          </a:xfrm>
          <a:prstGeom prst="rect">
            <a:avLst/>
          </a:prstGeom>
          <a:noFill/>
        </p:spPr>
      </p:pic>
      <p:sp>
        <p:nvSpPr>
          <p:cNvPr id="8" name="TextBox 7"/>
          <p:cNvSpPr txBox="1"/>
          <p:nvPr/>
        </p:nvSpPr>
        <p:spPr>
          <a:xfrm>
            <a:off x="609600" y="3429000"/>
            <a:ext cx="1447800" cy="923330"/>
          </a:xfrm>
          <a:prstGeom prst="rect">
            <a:avLst/>
          </a:prstGeom>
          <a:noFill/>
          <a:ln w="25400">
            <a:solidFill>
              <a:srgbClr val="FF0000"/>
            </a:solidFill>
          </a:ln>
        </p:spPr>
        <p:txBody>
          <a:bodyPr wrap="square" rtlCol="0">
            <a:spAutoFit/>
          </a:bodyPr>
          <a:lstStyle/>
          <a:p>
            <a:pPr algn="ctr"/>
            <a:r>
              <a:rPr lang="en-US" b="1" dirty="0" smtClean="0">
                <a:solidFill>
                  <a:srgbClr val="FF0000"/>
                </a:solidFill>
              </a:rPr>
              <a:t>Are They Worth the Fix?</a:t>
            </a:r>
            <a:endParaRPr lang="en-US" b="1" dirty="0">
              <a:solidFill>
                <a:srgbClr val="FF0000"/>
              </a:solidFill>
            </a:endParaRPr>
          </a:p>
        </p:txBody>
      </p:sp>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47106" name="Picture 2" descr="http://4.bp.blogspot.com/-qqmYyK6fEw8/T0ej6IkIvvI/AAAAAAAAAM8/2_Cm_X6V8TY/s1600/dryer+vent.jpg"/>
          <p:cNvPicPr>
            <a:picLocks noChangeAspect="1" noChangeArrowheads="1"/>
          </p:cNvPicPr>
          <p:nvPr/>
        </p:nvPicPr>
        <p:blipFill>
          <a:blip r:embed="rId2" cstate="print"/>
          <a:srcRect/>
          <a:stretch>
            <a:fillRect/>
          </a:stretch>
        </p:blipFill>
        <p:spPr bwMode="auto">
          <a:xfrm>
            <a:off x="2971800" y="3048000"/>
            <a:ext cx="3454400" cy="2590800"/>
          </a:xfrm>
          <a:prstGeom prst="rect">
            <a:avLst/>
          </a:prstGeom>
          <a:noFill/>
        </p:spPr>
      </p:pic>
      <p:pic>
        <p:nvPicPr>
          <p:cNvPr id="47108" name="Picture 4" descr="http://www.metrohome.us/resource_page_files/photo_gallery/Dryer%20Venting%20to%20the%20Attic.jpg"/>
          <p:cNvPicPr>
            <a:picLocks noChangeAspect="1" noChangeArrowheads="1"/>
          </p:cNvPicPr>
          <p:nvPr/>
        </p:nvPicPr>
        <p:blipFill>
          <a:blip r:embed="rId3" cstate="print"/>
          <a:srcRect/>
          <a:stretch>
            <a:fillRect/>
          </a:stretch>
        </p:blipFill>
        <p:spPr bwMode="auto">
          <a:xfrm>
            <a:off x="2971800" y="5715000"/>
            <a:ext cx="3429000" cy="2571750"/>
          </a:xfrm>
          <a:prstGeom prst="rect">
            <a:avLst/>
          </a:prstGeom>
          <a:noFill/>
        </p:spPr>
      </p:pic>
      <p:pic>
        <p:nvPicPr>
          <p:cNvPr id="47110" name="Picture 6" descr="http://www.dulley.com/art/c648-4.jpg"/>
          <p:cNvPicPr>
            <a:picLocks noChangeAspect="1" noChangeArrowheads="1"/>
          </p:cNvPicPr>
          <p:nvPr/>
        </p:nvPicPr>
        <p:blipFill>
          <a:blip r:embed="rId4" cstate="print"/>
          <a:srcRect/>
          <a:stretch>
            <a:fillRect/>
          </a:stretch>
        </p:blipFill>
        <p:spPr bwMode="auto">
          <a:xfrm>
            <a:off x="381000" y="4267200"/>
            <a:ext cx="2345234" cy="2209800"/>
          </a:xfrm>
          <a:prstGeom prst="rect">
            <a:avLst/>
          </a:prstGeom>
          <a:noFill/>
        </p:spPr>
      </p:pic>
      <p:cxnSp>
        <p:nvCxnSpPr>
          <p:cNvPr id="10" name="Elbow Connector 9"/>
          <p:cNvCxnSpPr/>
          <p:nvPr/>
        </p:nvCxnSpPr>
        <p:spPr>
          <a:xfrm rot="16200000" flipH="1">
            <a:off x="914400" y="6400800"/>
            <a:ext cx="914400" cy="15240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5800" y="6973669"/>
            <a:ext cx="1524000" cy="646331"/>
          </a:xfrm>
          <a:prstGeom prst="rect">
            <a:avLst/>
          </a:prstGeom>
          <a:noFill/>
          <a:ln w="25400">
            <a:solidFill>
              <a:srgbClr val="FF0000"/>
            </a:solidFill>
          </a:ln>
        </p:spPr>
        <p:txBody>
          <a:bodyPr wrap="square" rtlCol="0">
            <a:spAutoFit/>
          </a:bodyPr>
          <a:lstStyle/>
          <a:p>
            <a:pPr algn="ctr"/>
            <a:r>
              <a:rPr lang="en-US" b="1" dirty="0" smtClean="0">
                <a:solidFill>
                  <a:srgbClr val="FF0000"/>
                </a:solidFill>
              </a:rPr>
              <a:t>MUST Have Water Too!</a:t>
            </a:r>
            <a:endParaRPr lang="en-US" b="1" dirty="0">
              <a:solidFill>
                <a:srgbClr val="FF0000"/>
              </a:solidFill>
            </a:endParaRPr>
          </a:p>
        </p:txBody>
      </p:sp>
      <p:sp>
        <p:nvSpPr>
          <p:cNvPr id="14" name="Rectangle 13"/>
          <p:cNvSpPr/>
          <p:nvPr/>
        </p:nvSpPr>
        <p:spPr>
          <a:xfrm rot="19560499">
            <a:off x="574904" y="2498196"/>
            <a:ext cx="2808367" cy="461665"/>
          </a:xfrm>
          <a:prstGeom prst="rect">
            <a:avLst/>
          </a:prstGeom>
          <a:noFill/>
        </p:spPr>
        <p:txBody>
          <a:bodyPr wrap="square" lIns="91440" tIns="45720" rIns="91440" bIns="45720">
            <a:spAutoFit/>
          </a:bodyPr>
          <a:lstStyle/>
          <a:p>
            <a:pPr algn="ct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Dryer Vents</a:t>
            </a:r>
            <a:endParaRPr lang="en-US" sz="2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48132" name="Picture 4" descr="http://uglyhousephotos.com/wordpress/wp-content/uploads/2010/03/100319c.jpg"/>
          <p:cNvPicPr>
            <a:picLocks noChangeAspect="1" noChangeArrowheads="1"/>
          </p:cNvPicPr>
          <p:nvPr/>
        </p:nvPicPr>
        <p:blipFill>
          <a:blip r:embed="rId2" cstate="print"/>
          <a:srcRect/>
          <a:stretch>
            <a:fillRect/>
          </a:stretch>
        </p:blipFill>
        <p:spPr bwMode="auto">
          <a:xfrm>
            <a:off x="3683000" y="5867400"/>
            <a:ext cx="2946400" cy="2209800"/>
          </a:xfrm>
          <a:prstGeom prst="rect">
            <a:avLst/>
          </a:prstGeom>
          <a:noFill/>
        </p:spPr>
      </p:pic>
      <p:pic>
        <p:nvPicPr>
          <p:cNvPr id="48138" name="Picture 10" descr="http://kelleighratzlaff.com/wp-content/uploads/2011/06/Hole2.jpg"/>
          <p:cNvPicPr>
            <a:picLocks noChangeAspect="1" noChangeArrowheads="1"/>
          </p:cNvPicPr>
          <p:nvPr/>
        </p:nvPicPr>
        <p:blipFill>
          <a:blip r:embed="rId3" cstate="print"/>
          <a:srcRect/>
          <a:stretch>
            <a:fillRect/>
          </a:stretch>
        </p:blipFill>
        <p:spPr bwMode="auto">
          <a:xfrm>
            <a:off x="838200" y="4267200"/>
            <a:ext cx="2857500" cy="1905000"/>
          </a:xfrm>
          <a:prstGeom prst="rect">
            <a:avLst/>
          </a:prstGeom>
          <a:noFill/>
        </p:spPr>
      </p:pic>
      <p:pic>
        <p:nvPicPr>
          <p:cNvPr id="48134" name="Picture 6" descr="http://s1.hubimg.com/u/10586952_f520.jpg"/>
          <p:cNvPicPr>
            <a:picLocks noChangeAspect="1" noChangeArrowheads="1"/>
          </p:cNvPicPr>
          <p:nvPr/>
        </p:nvPicPr>
        <p:blipFill>
          <a:blip r:embed="rId4" cstate="print"/>
          <a:srcRect/>
          <a:stretch>
            <a:fillRect/>
          </a:stretch>
        </p:blipFill>
        <p:spPr bwMode="auto">
          <a:xfrm>
            <a:off x="762000" y="6858000"/>
            <a:ext cx="3200400" cy="1803302"/>
          </a:xfrm>
          <a:prstGeom prst="rect">
            <a:avLst/>
          </a:prstGeom>
          <a:noFill/>
        </p:spPr>
      </p:pic>
      <p:pic>
        <p:nvPicPr>
          <p:cNvPr id="48136" name="Picture 8" descr="http://www.shiftgig.com/sites/default/files/article-images/407317_1387474564_642727.jpg"/>
          <p:cNvPicPr>
            <a:picLocks noChangeAspect="1" noChangeArrowheads="1"/>
          </p:cNvPicPr>
          <p:nvPr/>
        </p:nvPicPr>
        <p:blipFill>
          <a:blip r:embed="rId5" cstate="print"/>
          <a:srcRect/>
          <a:stretch>
            <a:fillRect/>
          </a:stretch>
        </p:blipFill>
        <p:spPr bwMode="auto">
          <a:xfrm>
            <a:off x="2362200" y="4343400"/>
            <a:ext cx="2971800" cy="2228850"/>
          </a:xfrm>
          <a:prstGeom prst="rect">
            <a:avLst/>
          </a:prstGeom>
          <a:noFill/>
        </p:spPr>
      </p:pic>
      <p:pic>
        <p:nvPicPr>
          <p:cNvPr id="48140" name="Picture 12" descr="http://www.energyvanguard.com/Portals/88935/images/insulation-inspection-wall-hole-drywall.jpg"/>
          <p:cNvPicPr>
            <a:picLocks noChangeAspect="1" noChangeArrowheads="1"/>
          </p:cNvPicPr>
          <p:nvPr/>
        </p:nvPicPr>
        <p:blipFill>
          <a:blip r:embed="rId6" cstate="print"/>
          <a:srcRect/>
          <a:stretch>
            <a:fillRect/>
          </a:stretch>
        </p:blipFill>
        <p:spPr bwMode="auto">
          <a:xfrm>
            <a:off x="4038600" y="2971800"/>
            <a:ext cx="2481943" cy="2171701"/>
          </a:xfrm>
          <a:prstGeom prst="rect">
            <a:avLst/>
          </a:prstGeom>
          <a:noFill/>
        </p:spPr>
      </p:pic>
      <p:sp>
        <p:nvSpPr>
          <p:cNvPr id="10" name="Rectangle 9"/>
          <p:cNvSpPr/>
          <p:nvPr/>
        </p:nvSpPr>
        <p:spPr>
          <a:xfrm rot="19560499">
            <a:off x="705187" y="2435083"/>
            <a:ext cx="2808367" cy="1200329"/>
          </a:xfrm>
          <a:prstGeom prst="rect">
            <a:avLst/>
          </a:prstGeom>
          <a:noFill/>
        </p:spPr>
        <p:txBody>
          <a:bodyPr wrap="square" lIns="91440" tIns="45720" rIns="91440" bIns="45720">
            <a:spAutoFit/>
          </a:bodyPr>
          <a:lstStyle/>
          <a:p>
            <a:pPr algn="ct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Holes &amp; Peeling Paint on Walls / Ceilings</a:t>
            </a:r>
            <a:endParaRPr lang="en-US" sz="2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49154" name="Picture 2" descr="http://www.guidedinspections.com/files/water_heater_1-1.jpg"/>
          <p:cNvPicPr>
            <a:picLocks noChangeAspect="1" noChangeArrowheads="1"/>
          </p:cNvPicPr>
          <p:nvPr/>
        </p:nvPicPr>
        <p:blipFill>
          <a:blip r:embed="rId2" cstate="print"/>
          <a:srcRect/>
          <a:stretch>
            <a:fillRect/>
          </a:stretch>
        </p:blipFill>
        <p:spPr bwMode="auto">
          <a:xfrm>
            <a:off x="3124200" y="2362200"/>
            <a:ext cx="3200400" cy="2400300"/>
          </a:xfrm>
          <a:prstGeom prst="rect">
            <a:avLst/>
          </a:prstGeom>
          <a:noFill/>
        </p:spPr>
      </p:pic>
      <p:pic>
        <p:nvPicPr>
          <p:cNvPr id="49156" name="Picture 4" descr="http://www.nachi.org/forum/attachments/f22/50460d1323402936-water-heater-discharge-img_3222.jpg"/>
          <p:cNvPicPr>
            <a:picLocks noChangeAspect="1" noChangeArrowheads="1"/>
          </p:cNvPicPr>
          <p:nvPr/>
        </p:nvPicPr>
        <p:blipFill>
          <a:blip r:embed="rId3" cstate="print"/>
          <a:srcRect/>
          <a:stretch>
            <a:fillRect/>
          </a:stretch>
        </p:blipFill>
        <p:spPr bwMode="auto">
          <a:xfrm>
            <a:off x="533400" y="4419600"/>
            <a:ext cx="3583364" cy="2390776"/>
          </a:xfrm>
          <a:prstGeom prst="rect">
            <a:avLst/>
          </a:prstGeom>
          <a:noFill/>
        </p:spPr>
      </p:pic>
      <p:pic>
        <p:nvPicPr>
          <p:cNvPr id="49158" name="Picture 6" descr="http://stevejenkins.com/blog/wp-content/uploads/2014/01/heater1.jpg"/>
          <p:cNvPicPr>
            <a:picLocks noChangeAspect="1" noChangeArrowheads="1"/>
          </p:cNvPicPr>
          <p:nvPr/>
        </p:nvPicPr>
        <p:blipFill>
          <a:blip r:embed="rId4" cstate="print"/>
          <a:srcRect/>
          <a:stretch>
            <a:fillRect/>
          </a:stretch>
        </p:blipFill>
        <p:spPr bwMode="auto">
          <a:xfrm>
            <a:off x="3124200" y="6248400"/>
            <a:ext cx="3251200" cy="2438401"/>
          </a:xfrm>
          <a:prstGeom prst="rect">
            <a:avLst/>
          </a:prstGeom>
          <a:noFill/>
        </p:spPr>
      </p:pic>
      <p:sp>
        <p:nvSpPr>
          <p:cNvPr id="7" name="Rectangle 6"/>
          <p:cNvSpPr/>
          <p:nvPr/>
        </p:nvSpPr>
        <p:spPr>
          <a:xfrm rot="19560499">
            <a:off x="247987" y="2384387"/>
            <a:ext cx="2808367" cy="1200329"/>
          </a:xfrm>
          <a:prstGeom prst="rect">
            <a:avLst/>
          </a:prstGeom>
          <a:noFill/>
        </p:spPr>
        <p:txBody>
          <a:bodyPr wrap="square" lIns="91440" tIns="45720" rIns="91440" bIns="45720">
            <a:spAutoFit/>
          </a:bodyPr>
          <a:lstStyle/>
          <a:p>
            <a:pPr algn="ct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Rust / Corrosion on Hot Water Heater</a:t>
            </a:r>
            <a:endParaRPr lang="en-US" sz="2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50180" name="Picture 4" descr="http://www.structuretech1.com/wp-content/uploads/2013/03/Opening-in-panel-cover.jpg"/>
          <p:cNvPicPr>
            <a:picLocks noChangeAspect="1" noChangeArrowheads="1"/>
          </p:cNvPicPr>
          <p:nvPr/>
        </p:nvPicPr>
        <p:blipFill>
          <a:blip r:embed="rId2" cstate="print"/>
          <a:srcRect/>
          <a:stretch>
            <a:fillRect/>
          </a:stretch>
        </p:blipFill>
        <p:spPr bwMode="auto">
          <a:xfrm>
            <a:off x="2971800" y="2133600"/>
            <a:ext cx="3581400" cy="2686050"/>
          </a:xfrm>
          <a:prstGeom prst="rect">
            <a:avLst/>
          </a:prstGeom>
          <a:noFill/>
        </p:spPr>
      </p:pic>
      <p:pic>
        <p:nvPicPr>
          <p:cNvPr id="50182" name="Picture 6" descr="http://remodelingexpense.mbmconstruction.netdna-cdn.com/wp-content/uploads/2015/01/breaker-box.jpg"/>
          <p:cNvPicPr>
            <a:picLocks noChangeAspect="1" noChangeArrowheads="1"/>
          </p:cNvPicPr>
          <p:nvPr/>
        </p:nvPicPr>
        <p:blipFill>
          <a:blip r:embed="rId3" cstate="print"/>
          <a:srcRect/>
          <a:stretch>
            <a:fillRect/>
          </a:stretch>
        </p:blipFill>
        <p:spPr bwMode="auto">
          <a:xfrm>
            <a:off x="609600" y="6096000"/>
            <a:ext cx="4000500" cy="2667000"/>
          </a:xfrm>
          <a:prstGeom prst="rect">
            <a:avLst/>
          </a:prstGeom>
          <a:noFill/>
        </p:spPr>
      </p:pic>
      <p:pic>
        <p:nvPicPr>
          <p:cNvPr id="50178" name="Picture 2" descr="http://www.hergert.com/reports/Home%20Inspection%20Issaquah%202012-0313_files/electrical%20panel%20knockouts.jpg"/>
          <p:cNvPicPr>
            <a:picLocks noChangeAspect="1" noChangeArrowheads="1"/>
          </p:cNvPicPr>
          <p:nvPr/>
        </p:nvPicPr>
        <p:blipFill>
          <a:blip r:embed="rId4" cstate="print"/>
          <a:srcRect/>
          <a:stretch>
            <a:fillRect/>
          </a:stretch>
        </p:blipFill>
        <p:spPr bwMode="auto">
          <a:xfrm>
            <a:off x="609600" y="3657600"/>
            <a:ext cx="3086100" cy="2314575"/>
          </a:xfrm>
          <a:prstGeom prst="rect">
            <a:avLst/>
          </a:prstGeom>
          <a:noFill/>
        </p:spPr>
      </p:pic>
      <p:sp>
        <p:nvSpPr>
          <p:cNvPr id="7" name="Oval 6"/>
          <p:cNvSpPr/>
          <p:nvPr/>
        </p:nvSpPr>
        <p:spPr>
          <a:xfrm>
            <a:off x="1752600" y="6096000"/>
            <a:ext cx="1981200" cy="3048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981200" y="6324600"/>
            <a:ext cx="304800" cy="22860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a:off x="3505200" y="6400800"/>
            <a:ext cx="14478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362200" y="7162800"/>
            <a:ext cx="25908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29201" y="6572071"/>
            <a:ext cx="1371599" cy="1477328"/>
          </a:xfrm>
          <a:prstGeom prst="rect">
            <a:avLst/>
          </a:prstGeom>
          <a:noFill/>
          <a:ln w="25400">
            <a:solidFill>
              <a:srgbClr val="FF0000"/>
            </a:solidFill>
          </a:ln>
        </p:spPr>
        <p:txBody>
          <a:bodyPr wrap="square" rtlCol="0">
            <a:spAutoFit/>
          </a:bodyPr>
          <a:lstStyle/>
          <a:p>
            <a:pPr algn="ctr"/>
            <a:r>
              <a:rPr lang="en-US" b="1" dirty="0" smtClean="0">
                <a:solidFill>
                  <a:srgbClr val="FF0000"/>
                </a:solidFill>
              </a:rPr>
              <a:t>Check These Too…</a:t>
            </a:r>
          </a:p>
          <a:p>
            <a:pPr algn="ctr"/>
            <a:r>
              <a:rPr lang="en-US" b="1" dirty="0" smtClean="0">
                <a:solidFill>
                  <a:srgbClr val="FF0000"/>
                </a:solidFill>
              </a:rPr>
              <a:t>Allowed ¼”</a:t>
            </a:r>
            <a:endParaRPr lang="en-US" b="1" dirty="0">
              <a:solidFill>
                <a:srgbClr val="FF0000"/>
              </a:solidFill>
            </a:endParaRPr>
          </a:p>
        </p:txBody>
      </p:sp>
      <p:sp>
        <p:nvSpPr>
          <p:cNvPr id="17" name="Rectangle 16"/>
          <p:cNvSpPr/>
          <p:nvPr/>
        </p:nvSpPr>
        <p:spPr>
          <a:xfrm rot="19560499">
            <a:off x="270104" y="2421996"/>
            <a:ext cx="2808367" cy="461665"/>
          </a:xfrm>
          <a:prstGeom prst="rect">
            <a:avLst/>
          </a:prstGeom>
          <a:noFill/>
        </p:spPr>
        <p:txBody>
          <a:bodyPr wrap="square" lIns="91440" tIns="45720" rIns="91440" bIns="45720">
            <a:spAutoFit/>
          </a:bodyPr>
          <a:lstStyle/>
          <a:p>
            <a:pPr algn="ctr"/>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Breaker Boxes</a:t>
            </a:r>
            <a:endParaRPr lang="en-US" sz="2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a:spLocks noGrp="1"/>
          </p:cNvSpPr>
          <p:nvPr>
            <p:ph sz="quarter" idx="1"/>
          </p:nvPr>
        </p:nvSpPr>
        <p:spPr>
          <a:xfrm>
            <a:off x="533400" y="1981200"/>
            <a:ext cx="6019800" cy="4572000"/>
          </a:xfrm>
        </p:spPr>
        <p:txBody>
          <a:bodyPr/>
          <a:lstStyle/>
          <a:p>
            <a:pPr>
              <a:buClrTx/>
            </a:pPr>
            <a:r>
              <a:rPr lang="en-US" dirty="0" smtClean="0"/>
              <a:t>While we are on breaker boxes (electrical boxes) lets review HUD’s Protocol for Inspecting Such Devices.</a:t>
            </a:r>
          </a:p>
          <a:p>
            <a:pPr lvl="1">
              <a:buClrTx/>
              <a:buFont typeface="Arial" pitchFamily="34" charset="0"/>
              <a:buChar char="•"/>
            </a:pPr>
            <a:r>
              <a:rPr lang="en-US" dirty="0" smtClean="0"/>
              <a:t>Timer Boxes</a:t>
            </a:r>
          </a:p>
          <a:p>
            <a:pPr lvl="1">
              <a:buClrTx/>
              <a:buFont typeface="Arial" pitchFamily="34" charset="0"/>
              <a:buChar char="•"/>
            </a:pPr>
            <a:r>
              <a:rPr lang="en-US" dirty="0" smtClean="0"/>
              <a:t>Disconnect Boxes</a:t>
            </a:r>
          </a:p>
          <a:p>
            <a:pPr lvl="1">
              <a:buClrTx/>
              <a:buFont typeface="Arial" pitchFamily="34" charset="0"/>
              <a:buChar char="•"/>
            </a:pPr>
            <a:r>
              <a:rPr lang="en-US" dirty="0" smtClean="0"/>
              <a:t>Panel Boxes</a:t>
            </a:r>
          </a:p>
          <a:p>
            <a:pPr lvl="1">
              <a:buClrTx/>
              <a:buFont typeface="Arial" pitchFamily="34" charset="0"/>
              <a:buChar char="•"/>
            </a:pPr>
            <a:endParaRPr lang="en-US" sz="1200" dirty="0" smtClean="0"/>
          </a:p>
          <a:p>
            <a:pPr lvl="1">
              <a:buClrTx/>
              <a:buFont typeface="Wingdings" pitchFamily="2" charset="2"/>
              <a:buChar char="Ø"/>
            </a:pPr>
            <a:r>
              <a:rPr lang="en-US" dirty="0" smtClean="0"/>
              <a:t>This document provides direction to the inspectors when they come across such Electrical Boxes.</a:t>
            </a:r>
          </a:p>
          <a:p>
            <a:pPr lvl="2">
              <a:buClrTx/>
              <a:buFont typeface="Wingdings" pitchFamily="2" charset="2"/>
              <a:buChar char="Ø"/>
            </a:pPr>
            <a:r>
              <a:rPr lang="en-US" sz="2400" dirty="0" smtClean="0"/>
              <a:t>Mostly regarding the Lock / Unlocked aspect.</a:t>
            </a:r>
          </a:p>
          <a:p>
            <a:pPr lvl="1">
              <a:buFont typeface="Wingdings" pitchFamily="2" charset="2"/>
              <a:buChar char="Ø"/>
            </a:pPr>
            <a:endParaRPr lang="en-US" dirty="0" smtClean="0"/>
          </a:p>
          <a:p>
            <a:pPr>
              <a:buNone/>
            </a:pPr>
            <a:endParaRPr lang="en-US" dirty="0"/>
          </a:p>
        </p:txBody>
      </p:sp>
      <p:sp>
        <p:nvSpPr>
          <p:cNvPr id="6" name="TextBox 5"/>
          <p:cNvSpPr txBox="1"/>
          <p:nvPr/>
        </p:nvSpPr>
        <p:spPr>
          <a:xfrm>
            <a:off x="685800" y="6858000"/>
            <a:ext cx="5791200" cy="1754326"/>
          </a:xfrm>
          <a:prstGeom prst="rect">
            <a:avLst/>
          </a:prstGeom>
          <a:noFill/>
        </p:spPr>
        <p:txBody>
          <a:bodyPr wrap="square" rtlCol="0">
            <a:spAutoFit/>
          </a:bodyPr>
          <a:lstStyle/>
          <a:p>
            <a:pPr algn="ctr">
              <a:buNone/>
            </a:pPr>
            <a:r>
              <a:rPr lang="en-US" b="1" dirty="0" smtClean="0">
                <a:solidFill>
                  <a:srgbClr val="FF0000"/>
                </a:solidFill>
              </a:rPr>
              <a:t>My recommendation is to Zip Tie Shut or Lock all like type boxes; however, ensure Panel Boxes are ok inside.  </a:t>
            </a:r>
          </a:p>
          <a:p>
            <a:pPr>
              <a:buNone/>
            </a:pPr>
            <a:endParaRPr lang="en-US" dirty="0" smtClean="0"/>
          </a:p>
          <a:p>
            <a:pPr algn="ctr">
              <a:buNone/>
            </a:pPr>
            <a:r>
              <a:rPr lang="en-US" b="1" dirty="0" smtClean="0">
                <a:solidFill>
                  <a:srgbClr val="FF0000"/>
                </a:solidFill>
              </a:rPr>
              <a:t>The Inspector </a:t>
            </a:r>
            <a:r>
              <a:rPr lang="en-US" b="1" u="sng" dirty="0" smtClean="0">
                <a:solidFill>
                  <a:srgbClr val="FF0000"/>
                </a:solidFill>
              </a:rPr>
              <a:t>MAY NOT </a:t>
            </a:r>
            <a:r>
              <a:rPr lang="en-US" b="1" dirty="0" smtClean="0">
                <a:solidFill>
                  <a:srgbClr val="FF0000"/>
                </a:solidFill>
              </a:rPr>
              <a:t>remember they have to open them!</a:t>
            </a:r>
          </a:p>
        </p:txBody>
      </p:sp>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Content Placeholder 5"/>
          <p:cNvSpPr>
            <a:spLocks noGrp="1"/>
          </p:cNvSpPr>
          <p:nvPr>
            <p:ph sz="quarter" idx="1"/>
          </p:nvPr>
        </p:nvSpPr>
        <p:spPr>
          <a:xfrm>
            <a:off x="685800" y="1930400"/>
            <a:ext cx="5829300" cy="6832600"/>
          </a:xfrm>
        </p:spPr>
        <p:txBody>
          <a:bodyPr/>
          <a:lstStyle/>
          <a:p>
            <a:pPr algn="ctr">
              <a:buNone/>
            </a:pPr>
            <a:r>
              <a:rPr lang="en-US" b="1" dirty="0" smtClean="0"/>
              <a:t>Inspection Day is Here</a:t>
            </a:r>
          </a:p>
          <a:p>
            <a:pPr algn="ctr">
              <a:buNone/>
            </a:pPr>
            <a:endParaRPr lang="en-US" sz="1000" b="1" dirty="0" smtClean="0"/>
          </a:p>
          <a:p>
            <a:pPr lvl="1">
              <a:buClrTx/>
              <a:buFont typeface="Wingdings" pitchFamily="2" charset="2"/>
              <a:buChar char="Ø"/>
            </a:pPr>
            <a:r>
              <a:rPr lang="en-US" dirty="0" smtClean="0"/>
              <a:t>Have all necessary information available for the inspector:</a:t>
            </a:r>
          </a:p>
          <a:p>
            <a:pPr lvl="2">
              <a:buClrTx/>
              <a:buFont typeface="Arial" pitchFamily="34" charset="0"/>
              <a:buChar char="•"/>
            </a:pPr>
            <a:r>
              <a:rPr lang="en-US" dirty="0" smtClean="0"/>
              <a:t>Notification Letter</a:t>
            </a:r>
          </a:p>
          <a:p>
            <a:pPr lvl="2">
              <a:buClrTx/>
              <a:buFont typeface="Arial" pitchFamily="34" charset="0"/>
              <a:buChar char="•"/>
            </a:pPr>
            <a:r>
              <a:rPr lang="en-US" dirty="0" smtClean="0"/>
              <a:t>Property Map</a:t>
            </a:r>
          </a:p>
          <a:p>
            <a:pPr lvl="2">
              <a:buClrTx/>
              <a:buFont typeface="Arial" pitchFamily="34" charset="0"/>
              <a:buChar char="•"/>
            </a:pPr>
            <a:r>
              <a:rPr lang="en-US" dirty="0" smtClean="0"/>
              <a:t>Rent Roll</a:t>
            </a:r>
          </a:p>
          <a:p>
            <a:pPr lvl="1">
              <a:buClrTx/>
              <a:buFont typeface="Wingdings" pitchFamily="2" charset="2"/>
              <a:buChar char="Ø"/>
            </a:pPr>
            <a:r>
              <a:rPr lang="en-US" dirty="0" smtClean="0"/>
              <a:t>Escort the Inspector how you would like to proceed.  They will let you know if they have issues with the route.</a:t>
            </a:r>
          </a:p>
          <a:p>
            <a:pPr lvl="1">
              <a:buClrTx/>
              <a:buFont typeface="Wingdings" pitchFamily="2" charset="2"/>
              <a:buChar char="Ø"/>
            </a:pPr>
            <a:r>
              <a:rPr lang="en-US" dirty="0" smtClean="0"/>
              <a:t>Don’t question every deficiency.  Be selective.</a:t>
            </a:r>
          </a:p>
          <a:p>
            <a:pPr lvl="2">
              <a:buClrTx/>
              <a:buFont typeface="Arial" pitchFamily="34" charset="0"/>
              <a:buChar char="•"/>
            </a:pPr>
            <a:r>
              <a:rPr lang="en-US" dirty="0" smtClean="0"/>
              <a:t>An irritated inspector is not good.</a:t>
            </a:r>
          </a:p>
          <a:p>
            <a:pPr lvl="1">
              <a:buClrTx/>
              <a:buFont typeface="Wingdings" pitchFamily="2" charset="2"/>
              <a:buChar char="Ø"/>
            </a:pPr>
            <a:r>
              <a:rPr lang="en-US" dirty="0" smtClean="0"/>
              <a:t>Take notes and pictures of ALL deficiencies identified by the inspector.  They are required to call ALL of them out, along with the Level.</a:t>
            </a:r>
          </a:p>
          <a:p>
            <a:pPr lvl="2">
              <a:buClrTx/>
              <a:buFont typeface="Arial" pitchFamily="34" charset="0"/>
              <a:buChar char="•"/>
            </a:pPr>
            <a:r>
              <a:rPr lang="en-US" dirty="0" smtClean="0"/>
              <a:t>Make sure camera’s day/time stamp is accurate.  This will help with any appeal items.</a:t>
            </a:r>
          </a:p>
          <a:p>
            <a:pPr lvl="1">
              <a:buFont typeface="Arial" pitchFamily="34" charset="0"/>
              <a:buChar char="•"/>
            </a:pPr>
            <a:endParaRPr lang="en-US" dirty="0"/>
          </a:p>
        </p:txBody>
      </p:sp>
      <p:pic>
        <p:nvPicPr>
          <p:cNvPr id="52226" name="Picture 2" descr="http://3.bp.blogspot.com/-xXlW1QQs848/UcVp2Uc8QPI/AAAAAAAAAJE/tSP_LZ5MHp0/s1600/stress-cartoon.jpg"/>
          <p:cNvPicPr>
            <a:picLocks noChangeAspect="1" noChangeArrowheads="1"/>
          </p:cNvPicPr>
          <p:nvPr/>
        </p:nvPicPr>
        <p:blipFill>
          <a:blip r:embed="rId2" cstate="print"/>
          <a:srcRect/>
          <a:stretch>
            <a:fillRect/>
          </a:stretch>
        </p:blipFill>
        <p:spPr bwMode="auto">
          <a:xfrm>
            <a:off x="762000" y="1510665"/>
            <a:ext cx="914400" cy="851535"/>
          </a:xfrm>
          <a:prstGeom prst="rect">
            <a:avLst/>
          </a:prstGeom>
          <a:noFill/>
        </p:spPr>
      </p:pic>
      <p:pic>
        <p:nvPicPr>
          <p:cNvPr id="52228" name="Picture 4" descr="http://inspirational-quotes-short-funny-stuff.com/images/stress-test-woman-stressed-face.jpg"/>
          <p:cNvPicPr>
            <a:picLocks noChangeAspect="1" noChangeArrowheads="1"/>
          </p:cNvPicPr>
          <p:nvPr/>
        </p:nvPicPr>
        <p:blipFill>
          <a:blip r:embed="rId3" cstate="print"/>
          <a:srcRect/>
          <a:stretch>
            <a:fillRect/>
          </a:stretch>
        </p:blipFill>
        <p:spPr bwMode="auto">
          <a:xfrm>
            <a:off x="5391150" y="1378267"/>
            <a:ext cx="857250" cy="1060133"/>
          </a:xfrm>
          <a:prstGeom prst="rect">
            <a:avLst/>
          </a:prstGeom>
          <a:noFill/>
        </p:spPr>
      </p:pic>
      <p:pic>
        <p:nvPicPr>
          <p:cNvPr id="10242" name="Picture 2" descr="http://t4.thpservices.com/fotos/thum4/021/058/esy-002046436.jpg"/>
          <p:cNvPicPr>
            <a:picLocks noChangeAspect="1" noChangeArrowheads="1"/>
          </p:cNvPicPr>
          <p:nvPr/>
        </p:nvPicPr>
        <p:blipFill>
          <a:blip r:embed="rId4" cstate="print"/>
          <a:srcRect/>
          <a:stretch>
            <a:fillRect/>
          </a:stretch>
        </p:blipFill>
        <p:spPr bwMode="auto">
          <a:xfrm>
            <a:off x="3886200" y="3046854"/>
            <a:ext cx="1447800" cy="1436916"/>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Content Placeholder 5"/>
          <p:cNvSpPr>
            <a:spLocks noGrp="1"/>
          </p:cNvSpPr>
          <p:nvPr>
            <p:ph sz="quarter" idx="1"/>
          </p:nvPr>
        </p:nvSpPr>
        <p:spPr>
          <a:xfrm>
            <a:off x="304800" y="1930400"/>
            <a:ext cx="6210300" cy="6096000"/>
          </a:xfrm>
        </p:spPr>
        <p:txBody>
          <a:bodyPr/>
          <a:lstStyle/>
          <a:p>
            <a:pPr algn="ctr">
              <a:buNone/>
            </a:pPr>
            <a:r>
              <a:rPr lang="en-US" b="1" dirty="0" smtClean="0"/>
              <a:t>Should I Appeal Deficiencies Noted by the Inspector that we Do  Not Agree with?</a:t>
            </a:r>
          </a:p>
          <a:p>
            <a:pPr algn="ctr">
              <a:buNone/>
            </a:pPr>
            <a:endParaRPr lang="en-US" b="1" dirty="0" smtClean="0"/>
          </a:p>
          <a:p>
            <a:pPr algn="ctr">
              <a:buNone/>
            </a:pPr>
            <a:endParaRPr lang="en-US" b="1" dirty="0" smtClean="0"/>
          </a:p>
          <a:p>
            <a:pPr algn="ctr">
              <a:buNone/>
            </a:pPr>
            <a:r>
              <a:rPr lang="en-US" b="1" dirty="0" smtClean="0"/>
              <a:t>HUD / REAC Encourages Owner / Agents to Submit Appeals for Deficiencies Indentified that are Questionable.</a:t>
            </a:r>
          </a:p>
          <a:p>
            <a:pPr algn="ctr">
              <a:buNone/>
            </a:pPr>
            <a:endParaRPr lang="en-US" b="1" dirty="0" smtClean="0"/>
          </a:p>
          <a:p>
            <a:pPr>
              <a:buNone/>
            </a:pPr>
            <a:r>
              <a:rPr lang="en-US" b="1" dirty="0" smtClean="0"/>
              <a:t>There are 2  Types of Appeals:</a:t>
            </a:r>
          </a:p>
          <a:p>
            <a:pPr marL="788988" lvl="1" indent="-514350">
              <a:buClrTx/>
              <a:buFont typeface="+mj-lt"/>
              <a:buAutoNum type="arabicPeriod"/>
            </a:pPr>
            <a:r>
              <a:rPr lang="en-US" b="1" dirty="0" smtClean="0"/>
              <a:t>Technical Reviews</a:t>
            </a:r>
          </a:p>
          <a:p>
            <a:pPr marL="788988" lvl="1" indent="-514350">
              <a:buClrTx/>
              <a:buNone/>
            </a:pPr>
            <a:r>
              <a:rPr lang="en-US" b="1" dirty="0" smtClean="0"/>
              <a:t>	</a:t>
            </a:r>
            <a:r>
              <a:rPr lang="en-US" i="1" dirty="0" smtClean="0"/>
              <a:t>A review of…..material errors!</a:t>
            </a:r>
            <a:endParaRPr lang="en-US" b="1" dirty="0" smtClean="0"/>
          </a:p>
          <a:p>
            <a:pPr marL="788988" lvl="1" indent="-514350">
              <a:buClrTx/>
              <a:buFont typeface="+mj-lt"/>
              <a:buAutoNum type="arabicPeriod" startAt="2"/>
            </a:pPr>
            <a:r>
              <a:rPr lang="en-US" b="1" dirty="0" smtClean="0"/>
              <a:t>Database Adjustments</a:t>
            </a:r>
          </a:p>
          <a:p>
            <a:pPr marL="788988" lvl="1" indent="-514350">
              <a:buClrTx/>
              <a:buNone/>
            </a:pPr>
            <a:r>
              <a:rPr lang="en-US" b="1" dirty="0" smtClean="0"/>
              <a:t>	</a:t>
            </a:r>
            <a:r>
              <a:rPr lang="en-US" i="1" dirty="0" smtClean="0"/>
              <a:t>A review of…..things outside your control</a:t>
            </a:r>
            <a:endParaRPr lang="en-US" b="1" dirty="0" smtClean="0"/>
          </a:p>
        </p:txBody>
      </p:sp>
      <p:sp>
        <p:nvSpPr>
          <p:cNvPr id="7" name="Rectangle 6"/>
          <p:cNvSpPr/>
          <p:nvPr/>
        </p:nvSpPr>
        <p:spPr>
          <a:xfrm>
            <a:off x="381000" y="2971800"/>
            <a:ext cx="6172200" cy="461665"/>
          </a:xfrm>
          <a:prstGeom prst="rect">
            <a:avLst/>
          </a:prstGeom>
          <a:noFill/>
        </p:spPr>
        <p:txBody>
          <a:bodyPr wrap="square" lIns="91440" tIns="45720" rIns="91440" bIns="45720">
            <a:spAutoFit/>
          </a:bodyPr>
          <a:lstStyle/>
          <a:p>
            <a:pPr algn="ctr"/>
            <a:r>
              <a:rPr 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 Answer is ALWAYS YES!</a:t>
            </a:r>
            <a:endParaRPr lang="en-US"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Content Placeholder 5"/>
          <p:cNvSpPr>
            <a:spLocks noGrp="1"/>
          </p:cNvSpPr>
          <p:nvPr>
            <p:ph sz="quarter" idx="1"/>
          </p:nvPr>
        </p:nvSpPr>
        <p:spPr>
          <a:xfrm>
            <a:off x="685800" y="1752600"/>
            <a:ext cx="5829300" cy="6832600"/>
          </a:xfrm>
        </p:spPr>
        <p:txBody>
          <a:bodyPr/>
          <a:lstStyle/>
          <a:p>
            <a:pPr>
              <a:buClrTx/>
            </a:pPr>
            <a:r>
              <a:rPr lang="en-US" dirty="0" smtClean="0"/>
              <a:t>What is a Technical Review?</a:t>
            </a:r>
          </a:p>
          <a:p>
            <a:pPr lvl="1">
              <a:buClrTx/>
            </a:pPr>
            <a:r>
              <a:rPr lang="en-US" dirty="0" smtClean="0"/>
              <a:t>An Objectively Verifiable and Material error that could result in a higher score.</a:t>
            </a:r>
          </a:p>
          <a:p>
            <a:pPr lvl="2">
              <a:buClrTx/>
            </a:pPr>
            <a:r>
              <a:rPr lang="en-US" dirty="0" smtClean="0"/>
              <a:t>Property Profile Errors</a:t>
            </a:r>
          </a:p>
          <a:p>
            <a:pPr lvl="2">
              <a:buClrTx/>
            </a:pPr>
            <a:r>
              <a:rPr lang="en-US" dirty="0" smtClean="0"/>
              <a:t>Non-Existent Deficiencies</a:t>
            </a:r>
          </a:p>
          <a:p>
            <a:pPr lvl="1">
              <a:buClrTx/>
            </a:pPr>
            <a:r>
              <a:rPr lang="en-US" dirty="0" smtClean="0"/>
              <a:t>These are the </a:t>
            </a:r>
            <a:r>
              <a:rPr lang="en-US" u="sng" dirty="0" smtClean="0"/>
              <a:t>Most Common</a:t>
            </a:r>
          </a:p>
          <a:p>
            <a:pPr lvl="1">
              <a:buClrTx/>
            </a:pPr>
            <a:r>
              <a:rPr lang="en-US" dirty="0" smtClean="0"/>
              <a:t>However, you can’t appeal:</a:t>
            </a:r>
          </a:p>
          <a:p>
            <a:pPr lvl="2">
              <a:buClrTx/>
            </a:pPr>
            <a:r>
              <a:rPr lang="en-US" dirty="0" smtClean="0"/>
              <a:t>Level of Deficiencies</a:t>
            </a:r>
          </a:p>
          <a:p>
            <a:pPr lvl="2">
              <a:buClrTx/>
            </a:pPr>
            <a:r>
              <a:rPr lang="en-US" dirty="0" smtClean="0"/>
              <a:t>Corrected Deficiencies</a:t>
            </a:r>
          </a:p>
          <a:p>
            <a:pPr lvl="2">
              <a:buClrTx/>
            </a:pPr>
            <a:r>
              <a:rPr lang="en-US" dirty="0" smtClean="0"/>
              <a:t>0 Point Loss Deficiencies</a:t>
            </a:r>
          </a:p>
          <a:p>
            <a:pPr lvl="2">
              <a:buClrTx/>
              <a:buNone/>
            </a:pPr>
            <a:endParaRPr lang="en-US" sz="800" dirty="0" smtClean="0"/>
          </a:p>
          <a:p>
            <a:pPr>
              <a:buClrTx/>
            </a:pPr>
            <a:r>
              <a:rPr lang="en-US" dirty="0" smtClean="0"/>
              <a:t>What is a Database Adjustment?</a:t>
            </a:r>
          </a:p>
          <a:p>
            <a:pPr lvl="1">
              <a:buClrTx/>
            </a:pPr>
            <a:r>
              <a:rPr lang="en-US" dirty="0" smtClean="0"/>
              <a:t>Requested for circumstances that are out of the ordinary.</a:t>
            </a:r>
          </a:p>
          <a:p>
            <a:pPr lvl="2">
              <a:buClrTx/>
            </a:pPr>
            <a:r>
              <a:rPr lang="en-US" dirty="0" smtClean="0"/>
              <a:t>Local Conditions &amp; Exceptions</a:t>
            </a:r>
          </a:p>
          <a:p>
            <a:pPr lvl="2">
              <a:buClrTx/>
            </a:pPr>
            <a:r>
              <a:rPr lang="en-US" dirty="0" smtClean="0"/>
              <a:t>Ownership Issues</a:t>
            </a:r>
          </a:p>
          <a:p>
            <a:pPr lvl="2">
              <a:buClrTx/>
            </a:pPr>
            <a:r>
              <a:rPr lang="en-US" dirty="0" smtClean="0"/>
              <a:t>Conditions Beyond the Owner’s Control</a:t>
            </a:r>
          </a:p>
          <a:p>
            <a:pPr lvl="2">
              <a:buClrTx/>
            </a:pPr>
            <a:r>
              <a:rPr lang="en-US" dirty="0" smtClean="0"/>
              <a:t>Modernization Work</a:t>
            </a:r>
          </a:p>
          <a:p>
            <a:pPr lvl="2"/>
            <a:endParaRPr lang="en-US" dirty="0"/>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85800" y="1930400"/>
            <a:ext cx="5829300" cy="2717800"/>
          </a:xfrm>
        </p:spPr>
        <p:txBody>
          <a:bodyPr/>
          <a:lstStyle/>
          <a:p>
            <a:pPr>
              <a:buClrTx/>
            </a:pPr>
            <a:r>
              <a:rPr lang="en-US" dirty="0" smtClean="0"/>
              <a:t>Your property starts with a pre-established Nominal Percentage for the 5 inspectable areas.</a:t>
            </a:r>
          </a:p>
          <a:p>
            <a:pPr>
              <a:buClrTx/>
            </a:pPr>
            <a:r>
              <a:rPr lang="en-US" dirty="0" smtClean="0"/>
              <a:t>As items are entered N/A by the inspector, the nominal points will shift to align with the actual possible points for your property.</a:t>
            </a:r>
          </a:p>
          <a:p>
            <a:endParaRPr lang="en-US" dirty="0" smtClean="0"/>
          </a:p>
          <a:p>
            <a:endParaRPr lang="en-US" dirty="0" smtClean="0"/>
          </a:p>
          <a:p>
            <a:endParaRPr lang="en-US" dirty="0" smtClean="0"/>
          </a:p>
          <a:p>
            <a:endParaRPr lang="en-US" dirty="0" smtClean="0"/>
          </a:p>
          <a:p>
            <a:pPr>
              <a:buNone/>
            </a:pPr>
            <a:endParaRPr lang="en-US" dirty="0"/>
          </a:p>
        </p:txBody>
      </p:sp>
      <p:sp>
        <p:nvSpPr>
          <p:cNvPr id="7"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9219" name="Picture 3"/>
          <p:cNvPicPr>
            <a:picLocks noChangeAspect="1" noChangeArrowheads="1"/>
          </p:cNvPicPr>
          <p:nvPr/>
        </p:nvPicPr>
        <p:blipFill>
          <a:blip r:embed="rId2" cstate="print"/>
          <a:srcRect/>
          <a:stretch>
            <a:fillRect/>
          </a:stretch>
        </p:blipFill>
        <p:spPr bwMode="auto">
          <a:xfrm>
            <a:off x="609600" y="4800600"/>
            <a:ext cx="5743575" cy="1771650"/>
          </a:xfrm>
          <a:prstGeom prst="rect">
            <a:avLst/>
          </a:prstGeom>
          <a:noFill/>
          <a:ln w="9525">
            <a:noFill/>
            <a:miter lim="800000"/>
            <a:headEnd/>
            <a:tailEnd/>
          </a:ln>
          <a:effectLst/>
        </p:spPr>
      </p:pic>
      <p:sp>
        <p:nvSpPr>
          <p:cNvPr id="12" name="TextBox 11"/>
          <p:cNvSpPr txBox="1"/>
          <p:nvPr/>
        </p:nvSpPr>
        <p:spPr>
          <a:xfrm>
            <a:off x="685800" y="7010400"/>
            <a:ext cx="5562600" cy="646331"/>
          </a:xfrm>
          <a:prstGeom prst="rect">
            <a:avLst/>
          </a:prstGeom>
          <a:noFill/>
        </p:spPr>
        <p:txBody>
          <a:bodyPr wrap="square" rtlCol="0">
            <a:spAutoFit/>
          </a:bodyPr>
          <a:lstStyle/>
          <a:p>
            <a:pPr algn="ctr"/>
            <a:r>
              <a:rPr lang="en-US" b="1" i="1" dirty="0" smtClean="0"/>
              <a:t>Therefore, it is very important for the inspector to get the Property Profile correct!</a:t>
            </a:r>
            <a:endParaRPr lang="en-US" b="1" i="1" dirty="0"/>
          </a:p>
        </p:txBody>
      </p:sp>
    </p:spTree>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533400"/>
            <a:ext cx="6781800" cy="1905000"/>
          </a:xfrm>
          <a:prstGeom prst="rect">
            <a:avLst/>
          </a:prstGeom>
        </p:spPr>
        <p:txBody>
          <a:bodyPr vert="horz" lIns="91440" tIns="45720" rIns="91440" bIns="45720" rtlCol="0" anchor="t">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000" b="1" dirty="0" smtClean="0">
                <a:latin typeface="+mj-lt"/>
                <a:ea typeface="+mj-ea"/>
                <a:cs typeface="+mj-cs"/>
              </a:rPr>
              <a:t>HUD Notice H2015-02</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5700" b="1" dirty="0" smtClean="0">
              <a:latin typeface="+mj-lt"/>
              <a:ea typeface="+mj-ea"/>
              <a:cs typeface="+mj-cs"/>
            </a:endParaRPr>
          </a:p>
          <a:p>
            <a:pPr lvl="0" algn="ctr">
              <a:spcBef>
                <a:spcPct val="0"/>
              </a:spcBef>
            </a:pPr>
            <a:r>
              <a:rPr lang="en-US" sz="5900" dirty="0" smtClean="0"/>
              <a:t>New rules and procedures for properties that receive a score of less than 60 on a REAC inspection</a:t>
            </a:r>
            <a:endParaRPr kumimoji="0" lang="en-US" sz="5900" b="1" i="0" u="none" strike="noStrike" kern="1200" cap="none" spc="0" normalizeH="0" baseline="0" noProof="0" dirty="0">
              <a:ln>
                <a:noFill/>
              </a:ln>
              <a:effectLst/>
              <a:uLnTx/>
              <a:uFillTx/>
              <a:latin typeface="+mj-lt"/>
              <a:ea typeface="+mj-ea"/>
              <a:cs typeface="+mj-cs"/>
            </a:endParaRPr>
          </a:p>
        </p:txBody>
      </p:sp>
      <p:sp>
        <p:nvSpPr>
          <p:cNvPr id="5" name="Rectangle 4"/>
          <p:cNvSpPr/>
          <p:nvPr/>
        </p:nvSpPr>
        <p:spPr>
          <a:xfrm>
            <a:off x="0" y="2743200"/>
            <a:ext cx="6629400" cy="4893647"/>
          </a:xfrm>
          <a:prstGeom prst="rect">
            <a:avLst/>
          </a:prstGeom>
        </p:spPr>
        <p:txBody>
          <a:bodyPr wrap="square">
            <a:spAutoFit/>
          </a:bodyPr>
          <a:lstStyle/>
          <a:p>
            <a:pPr lvl="1">
              <a:buFont typeface="Wingdings" pitchFamily="2" charset="2"/>
              <a:buChar char="Ø"/>
            </a:pPr>
            <a:r>
              <a:rPr lang="en-US" sz="2400" dirty="0" smtClean="0"/>
              <a:t>  	Failing a REAC Inspection is not 	something you plan for, can  be 	stressful, and have a huge 	administrative burden.</a:t>
            </a:r>
          </a:p>
          <a:p>
            <a:endParaRPr lang="en-US" sz="2400" dirty="0" smtClean="0"/>
          </a:p>
          <a:p>
            <a:pPr lvl="1">
              <a:buFont typeface="Wingdings" pitchFamily="2" charset="2"/>
              <a:buChar char="Ø"/>
            </a:pPr>
            <a:r>
              <a:rPr lang="en-US" sz="2400" dirty="0" smtClean="0"/>
              <a:t>  	Previous guidance was lacking, or grey 	in areas and this new Notice  creates a 	more defined process for getting out of 	non-compliance and back in good 	standing with HUD.</a:t>
            </a:r>
          </a:p>
          <a:p>
            <a:endParaRPr lang="en-US" sz="2400" dirty="0" smtClean="0"/>
          </a:p>
          <a:p>
            <a:pPr lvl="1">
              <a:buFont typeface="Wingdings" pitchFamily="2" charset="2"/>
              <a:buChar char="Ø"/>
            </a:pPr>
            <a:r>
              <a:rPr lang="en-US" sz="2400" dirty="0" smtClean="0"/>
              <a:t>	The  guidance </a:t>
            </a:r>
            <a:r>
              <a:rPr lang="en-US" sz="2400" u="sng" dirty="0" smtClean="0"/>
              <a:t>appears to be</a:t>
            </a:r>
            <a:r>
              <a:rPr lang="en-US" sz="2400" dirty="0" smtClean="0"/>
              <a:t> relatively 	easy to follow. </a:t>
            </a:r>
            <a:endParaRPr lang="en-US" sz="2400" dirty="0"/>
          </a:p>
        </p:txBody>
      </p:sp>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533400"/>
            <a:ext cx="8229600" cy="19050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atin typeface="+mj-lt"/>
                <a:ea typeface="+mj-ea"/>
                <a:cs typeface="+mj-cs"/>
              </a:rPr>
              <a:t>HUD Notice H2015-02</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b="1" dirty="0" smtClean="0">
              <a:latin typeface="+mj-lt"/>
              <a:ea typeface="+mj-ea"/>
              <a:cs typeface="+mj-cs"/>
            </a:endParaRPr>
          </a:p>
        </p:txBody>
      </p:sp>
      <p:sp>
        <p:nvSpPr>
          <p:cNvPr id="5" name="TextBox 4"/>
          <p:cNvSpPr txBox="1"/>
          <p:nvPr/>
        </p:nvSpPr>
        <p:spPr>
          <a:xfrm>
            <a:off x="304800" y="1814691"/>
            <a:ext cx="6248400" cy="6555641"/>
          </a:xfrm>
          <a:prstGeom prst="rect">
            <a:avLst/>
          </a:prstGeom>
          <a:noFill/>
        </p:spPr>
        <p:txBody>
          <a:bodyPr wrap="square" rtlCol="0">
            <a:spAutoFit/>
          </a:bodyPr>
          <a:lstStyle/>
          <a:p>
            <a:pPr marL="342900" indent="-342900">
              <a:buFont typeface="Wingdings" pitchFamily="2" charset="2"/>
              <a:buChar char="Ø"/>
            </a:pPr>
            <a:r>
              <a:rPr lang="en-US" sz="2400" dirty="0" smtClean="0"/>
              <a:t>  The New Notice establishes a “first fail   </a:t>
            </a:r>
          </a:p>
          <a:p>
            <a:pPr marL="342900" indent="-342900"/>
            <a:r>
              <a:rPr lang="en-US" sz="2400" dirty="0" smtClean="0"/>
              <a:t>      date” of </a:t>
            </a:r>
            <a:r>
              <a:rPr lang="en-US" sz="2400" b="1" dirty="0" smtClean="0"/>
              <a:t>January 17,  2014</a:t>
            </a:r>
            <a:r>
              <a:rPr lang="en-US" sz="2400" dirty="0" smtClean="0"/>
              <a:t>. Enforcement         </a:t>
            </a:r>
          </a:p>
          <a:p>
            <a:pPr marL="342900" indent="-342900"/>
            <a:r>
              <a:rPr lang="en-US" sz="2400" dirty="0" smtClean="0"/>
              <a:t>      actions will take place on properties         </a:t>
            </a:r>
          </a:p>
          <a:p>
            <a:pPr marL="342900" indent="-342900"/>
            <a:r>
              <a:rPr lang="en-US" sz="2400" dirty="0" smtClean="0"/>
              <a:t>      that have two or more fails </a:t>
            </a:r>
            <a:r>
              <a:rPr lang="en-US" sz="2400" i="1" dirty="0" smtClean="0"/>
              <a:t>after</a:t>
            </a:r>
            <a:r>
              <a:rPr lang="en-US" sz="2400" dirty="0" smtClean="0"/>
              <a:t> this  </a:t>
            </a:r>
          </a:p>
          <a:p>
            <a:pPr marL="342900" indent="-342900"/>
            <a:r>
              <a:rPr lang="en-US" sz="2400" dirty="0" smtClean="0"/>
              <a:t>      date.</a:t>
            </a:r>
          </a:p>
          <a:p>
            <a:pPr marL="342900" indent="-342900"/>
            <a:endParaRPr lang="en-US" sz="1400" dirty="0" smtClean="0"/>
          </a:p>
          <a:p>
            <a:pPr marL="457200" indent="-457200">
              <a:buFont typeface="Wingdings" pitchFamily="2" charset="2"/>
              <a:buChar char="Ø"/>
            </a:pPr>
            <a:r>
              <a:rPr lang="en-US" sz="2400" dirty="0" smtClean="0"/>
              <a:t>Properties need to notify their HUD Account Executive of your intent to file an appeal.  This technically puts the enforcement actions on hold until a decision is made. </a:t>
            </a:r>
          </a:p>
          <a:p>
            <a:pPr marL="914400" lvl="1" indent="-457200">
              <a:buFont typeface="Arial" pitchFamily="34" charset="0"/>
              <a:buChar char="•"/>
            </a:pPr>
            <a:r>
              <a:rPr lang="en-US" sz="2000" dirty="0" smtClean="0"/>
              <a:t>Favorable  Decision         =   No further action</a:t>
            </a:r>
          </a:p>
          <a:p>
            <a:pPr marL="914400" lvl="1" indent="-457200">
              <a:buFont typeface="Arial" pitchFamily="34" charset="0"/>
              <a:buChar char="•"/>
            </a:pPr>
            <a:r>
              <a:rPr lang="en-US" sz="2000" dirty="0" smtClean="0"/>
              <a:t>Non Favorable Decision  =    60 day 				        enforcement                                                </a:t>
            </a:r>
          </a:p>
          <a:p>
            <a:pPr marL="914400" lvl="1" indent="-457200"/>
            <a:r>
              <a:rPr lang="en-US" sz="2000" dirty="0" smtClean="0"/>
              <a:t>                                                      action is taken</a:t>
            </a:r>
          </a:p>
          <a:p>
            <a:pPr marL="800100" lvl="1" indent="-342900"/>
            <a:endParaRPr lang="en-US" sz="1400" dirty="0" smtClean="0"/>
          </a:p>
          <a:p>
            <a:pPr marL="457200" indent="-457200">
              <a:buFont typeface="Wingdings" pitchFamily="2" charset="2"/>
              <a:buChar char="Ø"/>
            </a:pPr>
            <a:r>
              <a:rPr lang="en-US" sz="2400" dirty="0" smtClean="0"/>
              <a:t>HUD will notify the property of a required response period and explain the failed REAC inspection protocol.  </a:t>
            </a:r>
          </a:p>
        </p:txBody>
      </p:sp>
    </p:spTree>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533400"/>
            <a:ext cx="8229600" cy="19050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atin typeface="+mj-lt"/>
                <a:ea typeface="+mj-ea"/>
                <a:cs typeface="+mj-cs"/>
              </a:rPr>
              <a:t>HUD Notice H2015-02</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b="1" dirty="0" smtClean="0">
              <a:latin typeface="+mj-lt"/>
              <a:ea typeface="+mj-ea"/>
              <a:cs typeface="+mj-cs"/>
            </a:endParaRPr>
          </a:p>
        </p:txBody>
      </p:sp>
      <p:sp>
        <p:nvSpPr>
          <p:cNvPr id="5" name="TextBox 4"/>
          <p:cNvSpPr txBox="1"/>
          <p:nvPr/>
        </p:nvSpPr>
        <p:spPr>
          <a:xfrm>
            <a:off x="381000" y="1643182"/>
            <a:ext cx="6248400" cy="6586418"/>
          </a:xfrm>
          <a:prstGeom prst="rect">
            <a:avLst/>
          </a:prstGeom>
          <a:noFill/>
        </p:spPr>
        <p:txBody>
          <a:bodyPr wrap="square" rtlCol="0">
            <a:spAutoFit/>
          </a:bodyPr>
          <a:lstStyle/>
          <a:p>
            <a:pPr marL="457200" indent="-457200">
              <a:buFont typeface="Wingdings" pitchFamily="2" charset="2"/>
              <a:buChar char="Ø"/>
            </a:pPr>
            <a:r>
              <a:rPr lang="en-US" sz="2400" dirty="0" smtClean="0"/>
              <a:t>A CDE plan will be created with a timetable for correcting all deficiencies. Included will be:</a:t>
            </a:r>
          </a:p>
          <a:p>
            <a:pPr marL="1371600" lvl="2" indent="-457200">
              <a:buFont typeface="Arial" pitchFamily="34" charset="0"/>
              <a:buChar char="•"/>
            </a:pPr>
            <a:r>
              <a:rPr lang="en-US" sz="2400" dirty="0" smtClean="0"/>
              <a:t>100% inspection of </a:t>
            </a:r>
            <a:r>
              <a:rPr lang="en-US" sz="2400" u="sng" dirty="0" smtClean="0"/>
              <a:t>entire</a:t>
            </a:r>
            <a:r>
              <a:rPr lang="en-US" sz="2400" dirty="0" smtClean="0"/>
              <a:t> property. </a:t>
            </a:r>
          </a:p>
          <a:p>
            <a:pPr marL="1371600" lvl="2" indent="-457200">
              <a:buFont typeface="Arial" pitchFamily="34" charset="0"/>
              <a:buChar char="•"/>
            </a:pPr>
            <a:r>
              <a:rPr lang="en-US" sz="2400" dirty="0" smtClean="0"/>
              <a:t>Repair of all  indentified deficiencies or submit an action plan.</a:t>
            </a:r>
          </a:p>
          <a:p>
            <a:pPr marL="1371600" lvl="2" indent="-457200">
              <a:buFont typeface="Arial" pitchFamily="34" charset="0"/>
              <a:buChar char="•"/>
            </a:pPr>
            <a:r>
              <a:rPr lang="en-US" sz="2400" dirty="0" smtClean="0"/>
              <a:t>Property will execute a certification that the project is fully compliant with UPCS standards.  </a:t>
            </a:r>
          </a:p>
          <a:p>
            <a:pPr marL="1371600" lvl="2" indent="-457200"/>
            <a:endParaRPr lang="en-US" sz="1400" dirty="0" smtClean="0"/>
          </a:p>
          <a:p>
            <a:pPr marL="457200" lvl="0" indent="-457200">
              <a:buFont typeface="Wingdings" pitchFamily="2" charset="2"/>
              <a:buChar char="Ø"/>
            </a:pPr>
            <a:r>
              <a:rPr lang="en-US" sz="2400" dirty="0" smtClean="0"/>
              <a:t>Property must notify all tenants of the Owner’s non-compliance.  </a:t>
            </a:r>
          </a:p>
          <a:p>
            <a:pPr marL="1371600" lvl="2" indent="-457200">
              <a:buFont typeface="Arial" pitchFamily="34" charset="0"/>
              <a:buChar char="•"/>
            </a:pPr>
            <a:r>
              <a:rPr lang="en-US" sz="2400" dirty="0" smtClean="0"/>
              <a:t>Specific form is included in the Notice:  “Notice of Compliance, Disposition, and Enforcement (CDE) Plan”. </a:t>
            </a:r>
          </a:p>
          <a:p>
            <a:pPr marL="457200" indent="-457200">
              <a:buFont typeface="+mj-lt"/>
              <a:buAutoNum type="arabicPeriod" startAt="5"/>
            </a:pPr>
            <a:endParaRPr lang="en-US" sz="2400" dirty="0" smtClean="0"/>
          </a:p>
        </p:txBody>
      </p:sp>
    </p:spTree>
  </p:cSld>
  <p:clrMapOvr>
    <a:masterClrMapping/>
  </p:clrMapOvr>
  <p:transition spd="med">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533400"/>
            <a:ext cx="8229600" cy="19050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atin typeface="+mj-lt"/>
                <a:ea typeface="+mj-ea"/>
                <a:cs typeface="+mj-cs"/>
              </a:rPr>
              <a:t>HUD Notice H2015-02</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b="1" dirty="0" smtClean="0">
              <a:latin typeface="+mj-lt"/>
              <a:ea typeface="+mj-ea"/>
              <a:cs typeface="+mj-cs"/>
            </a:endParaRPr>
          </a:p>
        </p:txBody>
      </p:sp>
      <p:sp>
        <p:nvSpPr>
          <p:cNvPr id="5" name="TextBox 4"/>
          <p:cNvSpPr txBox="1"/>
          <p:nvPr/>
        </p:nvSpPr>
        <p:spPr>
          <a:xfrm>
            <a:off x="304800" y="1437918"/>
            <a:ext cx="6324600" cy="7325082"/>
          </a:xfrm>
          <a:prstGeom prst="rect">
            <a:avLst/>
          </a:prstGeom>
          <a:noFill/>
        </p:spPr>
        <p:txBody>
          <a:bodyPr wrap="square" rtlCol="0">
            <a:spAutoFit/>
          </a:bodyPr>
          <a:lstStyle/>
          <a:p>
            <a:pPr marL="457200" indent="-457200">
              <a:buFont typeface="Wingdings" pitchFamily="2" charset="2"/>
              <a:buChar char="Ø"/>
            </a:pPr>
            <a:r>
              <a:rPr lang="en-US" sz="2400" dirty="0" smtClean="0"/>
              <a:t>For a first time below 60, re-inspection will occur within one year.  This is assuming that the NOV / NOD has been cured within the 60 day period.</a:t>
            </a:r>
          </a:p>
          <a:p>
            <a:pPr marL="914400" lvl="1" indent="-457200">
              <a:buFont typeface="Arial" pitchFamily="34" charset="0"/>
              <a:buChar char="•"/>
            </a:pPr>
            <a:r>
              <a:rPr lang="en-US" sz="2400" dirty="0" smtClean="0"/>
              <a:t>If not, inspection will be sooner and the property will remain flagged in APPS.</a:t>
            </a:r>
          </a:p>
          <a:p>
            <a:pPr marL="914400" lvl="1" indent="-457200">
              <a:buFont typeface="Arial" pitchFamily="34" charset="0"/>
              <a:buChar char="•"/>
            </a:pPr>
            <a:endParaRPr lang="en-US" sz="1400" dirty="0" smtClean="0"/>
          </a:p>
          <a:p>
            <a:pPr marL="457200" indent="-457200">
              <a:buFont typeface="Wingdings" pitchFamily="2" charset="2"/>
              <a:buChar char="Ø"/>
            </a:pPr>
            <a:r>
              <a:rPr lang="en-US" sz="2400" dirty="0" smtClean="0"/>
              <a:t>A property that scores 30 or below, or two fails after January 17, 2014, will be referred to the Departmental Enforcement Center (DEC).  The DEC will then decide upon the type of enforcement to be applied, including:</a:t>
            </a:r>
          </a:p>
          <a:p>
            <a:pPr marL="914400" lvl="1" indent="-457200">
              <a:buFont typeface="Arial" pitchFamily="34" charset="0"/>
              <a:buChar char="•"/>
            </a:pPr>
            <a:r>
              <a:rPr lang="en-US" sz="2400" dirty="0" smtClean="0"/>
              <a:t>Civil money penalties</a:t>
            </a:r>
          </a:p>
          <a:p>
            <a:pPr marL="914400" lvl="1" indent="-457200">
              <a:buFont typeface="Arial" pitchFamily="34" charset="0"/>
              <a:buChar char="•"/>
            </a:pPr>
            <a:r>
              <a:rPr lang="en-US" sz="2400" dirty="0" smtClean="0"/>
              <a:t>Abatement or partial abatement of the HAP contract</a:t>
            </a:r>
          </a:p>
          <a:p>
            <a:pPr marL="914400" lvl="1" indent="-457200">
              <a:buFont typeface="Arial" pitchFamily="34" charset="0"/>
              <a:buChar char="•"/>
            </a:pPr>
            <a:r>
              <a:rPr lang="en-US" sz="2400" dirty="0" smtClean="0"/>
              <a:t>Reassignment of management or ownership.  </a:t>
            </a:r>
          </a:p>
          <a:p>
            <a:pPr marL="914400" lvl="1" indent="-457200">
              <a:buFont typeface="Arial" pitchFamily="34" charset="0"/>
              <a:buChar char="•"/>
            </a:pPr>
            <a:r>
              <a:rPr lang="en-US" sz="2400" dirty="0" smtClean="0"/>
              <a:t>Seek receivership or judicial order.</a:t>
            </a:r>
          </a:p>
        </p:txBody>
      </p:sp>
    </p:spTree>
  </p:cSld>
  <p:clrMapOvr>
    <a:masterClrMapping/>
  </p:clrMapOvr>
  <p:transition spd="med">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366184"/>
            <a:ext cx="5829300" cy="1081616"/>
          </a:xfrm>
        </p:spPr>
        <p:txBody>
          <a:bodyPr/>
          <a:lstStyle/>
          <a:p>
            <a:pPr algn="ctr"/>
            <a:r>
              <a:rPr lang="en-US" sz="5000" b="1" dirty="0" smtClean="0">
                <a:solidFill>
                  <a:schemeClr val="tx1"/>
                </a:solidFill>
              </a:rPr>
              <a:t>Questions?</a:t>
            </a:r>
          </a:p>
        </p:txBody>
      </p:sp>
      <p:pic>
        <p:nvPicPr>
          <p:cNvPr id="27652" name="Picture 2" descr="C:\Documents and Settings\nancym\Local Settings\Temporary Internet Files\Content.IE5\4HARKX6R\MC900078622[1].wmf"/>
          <p:cNvPicPr>
            <a:picLocks noChangeAspect="1" noChangeArrowheads="1"/>
          </p:cNvPicPr>
          <p:nvPr/>
        </p:nvPicPr>
        <p:blipFill>
          <a:blip r:embed="rId2" cstate="print"/>
          <a:srcRect/>
          <a:stretch>
            <a:fillRect/>
          </a:stretch>
        </p:blipFill>
        <p:spPr bwMode="auto">
          <a:xfrm>
            <a:off x="1219200" y="1828800"/>
            <a:ext cx="4191000" cy="4478867"/>
          </a:xfrm>
          <a:prstGeom prst="rect">
            <a:avLst/>
          </a:prstGeom>
          <a:noFill/>
          <a:ln w="9525">
            <a:noFill/>
            <a:miter lim="800000"/>
            <a:headEnd/>
            <a:tailEnd/>
          </a:ln>
        </p:spPr>
      </p:pic>
      <p:sp>
        <p:nvSpPr>
          <p:cNvPr id="5" name="Rectangle 4"/>
          <p:cNvSpPr/>
          <p:nvPr/>
        </p:nvSpPr>
        <p:spPr>
          <a:xfrm>
            <a:off x="304800" y="6858000"/>
            <a:ext cx="6172200" cy="1585049"/>
          </a:xfrm>
          <a:prstGeom prst="rect">
            <a:avLst/>
          </a:prstGeom>
        </p:spPr>
        <p:txBody>
          <a:bodyPr wrap="square">
            <a:spAutoFit/>
          </a:bodyPr>
          <a:lstStyle/>
          <a:p>
            <a:pPr algn="ctr" eaLnBrk="1" hangingPunct="1">
              <a:defRPr/>
            </a:pPr>
            <a:r>
              <a:rPr lang="en-US" sz="2000" b="1" dirty="0" smtClean="0">
                <a:cs typeface="Times New Roman" pitchFamily="18" charset="0"/>
              </a:rPr>
              <a:t>Brad Kothmann, Director </a:t>
            </a:r>
            <a:r>
              <a:rPr lang="en-US" sz="2000" b="1" dirty="0">
                <a:cs typeface="Times New Roman" pitchFamily="18" charset="0"/>
              </a:rPr>
              <a:t>of Property </a:t>
            </a:r>
            <a:r>
              <a:rPr lang="en-US" sz="2000" b="1" dirty="0" smtClean="0">
                <a:cs typeface="Times New Roman" pitchFamily="18" charset="0"/>
              </a:rPr>
              <a:t>Standards</a:t>
            </a:r>
          </a:p>
          <a:p>
            <a:pPr eaLnBrk="1" hangingPunct="1">
              <a:defRPr/>
            </a:pPr>
            <a:r>
              <a:rPr lang="en-US" sz="2000" b="1" dirty="0" smtClean="0">
                <a:cs typeface="Times New Roman" pitchFamily="18" charset="0"/>
              </a:rPr>
              <a:t>                               &amp; REAC Inspector </a:t>
            </a:r>
          </a:p>
          <a:p>
            <a:pPr eaLnBrk="1" hangingPunct="1">
              <a:defRPr/>
            </a:pPr>
            <a:endParaRPr lang="en-US" sz="2000" b="1" dirty="0" smtClean="0">
              <a:cs typeface="Times New Roman" pitchFamily="18" charset="0"/>
            </a:endParaRPr>
          </a:p>
          <a:p>
            <a:pPr algn="ctr" eaLnBrk="1" hangingPunct="1">
              <a:defRPr/>
            </a:pPr>
            <a:r>
              <a:rPr lang="en-US" sz="2000" b="1" dirty="0" smtClean="0">
                <a:cs typeface="Times New Roman" pitchFamily="18" charset="0"/>
              </a:rPr>
              <a:t>(512) 767-7712  /  BradK@SHCCnet.org</a:t>
            </a:r>
            <a:endParaRPr lang="en-US" sz="2000" b="1" dirty="0">
              <a:cs typeface="Times New Roman" pitchFamily="18" charset="0"/>
            </a:endParaRPr>
          </a:p>
          <a:p>
            <a:pPr algn="ctr" eaLnBrk="1" hangingPunct="1">
              <a:defRPr/>
            </a:pPr>
            <a:endParaRPr lang="en-US" sz="1700" b="1" dirty="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57200" y="1905000"/>
            <a:ext cx="5829300" cy="1117600"/>
          </a:xfrm>
        </p:spPr>
        <p:txBody>
          <a:bodyPr/>
          <a:lstStyle/>
          <a:p>
            <a:pPr>
              <a:buNone/>
            </a:pPr>
            <a:r>
              <a:rPr lang="en-US" dirty="0" smtClean="0"/>
              <a:t>	Each of the 5 inspectable areas has a Maximum Point Loss for a single deficiency.</a:t>
            </a:r>
          </a:p>
          <a:p>
            <a:pPr>
              <a:buNone/>
            </a:pPr>
            <a:endParaRPr lang="en-US" dirty="0" smtClean="0"/>
          </a:p>
          <a:p>
            <a:pPr>
              <a:buNone/>
            </a:pPr>
            <a:endParaRPr lang="en-US" dirty="0" smtClean="0"/>
          </a:p>
        </p:txBody>
      </p:sp>
      <p:sp>
        <p:nvSpPr>
          <p:cNvPr id="7"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8195" name="Picture 3"/>
          <p:cNvPicPr>
            <a:picLocks noChangeAspect="1" noChangeArrowheads="1"/>
          </p:cNvPicPr>
          <p:nvPr/>
        </p:nvPicPr>
        <p:blipFill>
          <a:blip r:embed="rId2" cstate="print"/>
          <a:srcRect/>
          <a:stretch>
            <a:fillRect/>
          </a:stretch>
        </p:blipFill>
        <p:spPr bwMode="auto">
          <a:xfrm>
            <a:off x="1981200" y="2971800"/>
            <a:ext cx="2990850" cy="1562100"/>
          </a:xfrm>
          <a:prstGeom prst="rect">
            <a:avLst/>
          </a:prstGeom>
          <a:noFill/>
          <a:ln w="9525">
            <a:noFill/>
            <a:miter lim="800000"/>
            <a:headEnd/>
            <a:tailEnd/>
          </a:ln>
          <a:effectLst/>
        </p:spPr>
      </p:pic>
      <p:sp>
        <p:nvSpPr>
          <p:cNvPr id="13" name="TextBox 12"/>
          <p:cNvSpPr txBox="1"/>
          <p:nvPr/>
        </p:nvSpPr>
        <p:spPr>
          <a:xfrm>
            <a:off x="762000" y="4953000"/>
            <a:ext cx="5313761" cy="1754326"/>
          </a:xfrm>
          <a:prstGeom prst="rect">
            <a:avLst/>
          </a:prstGeom>
          <a:noFill/>
        </p:spPr>
        <p:txBody>
          <a:bodyPr wrap="square" rtlCol="0">
            <a:spAutoFit/>
          </a:bodyPr>
          <a:lstStyle/>
          <a:p>
            <a:r>
              <a:rPr lang="en-US" dirty="0" smtClean="0"/>
              <a:t>Observed deficiencies will have 4 components:</a:t>
            </a:r>
          </a:p>
          <a:p>
            <a:r>
              <a:rPr lang="en-US" dirty="0" smtClean="0"/>
              <a:t>             1.  Inspectable Area</a:t>
            </a:r>
          </a:p>
          <a:p>
            <a:r>
              <a:rPr lang="en-US" dirty="0" smtClean="0"/>
              <a:t>             2.  Item Location</a:t>
            </a:r>
          </a:p>
          <a:p>
            <a:r>
              <a:rPr lang="en-US" dirty="0" smtClean="0"/>
              <a:t>             3.  Defect Observed</a:t>
            </a:r>
          </a:p>
          <a:p>
            <a:r>
              <a:rPr lang="en-US" dirty="0" smtClean="0"/>
              <a:t>             4.  Severity Level</a:t>
            </a:r>
          </a:p>
          <a:p>
            <a:endParaRPr lang="en-US" dirty="0"/>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a:xfrm>
            <a:off x="685800" y="1930400"/>
            <a:ext cx="5829300" cy="584200"/>
          </a:xfrm>
        </p:spPr>
        <p:txBody>
          <a:bodyPr/>
          <a:lstStyle/>
          <a:p>
            <a:pPr>
              <a:buClrTx/>
            </a:pPr>
            <a:r>
              <a:rPr lang="en-US" dirty="0" smtClean="0"/>
              <a:t>How is my property scored?</a:t>
            </a:r>
          </a:p>
        </p:txBody>
      </p:sp>
      <p:sp>
        <p:nvSpPr>
          <p:cNvPr id="11"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12" name="Picture 5"/>
          <p:cNvPicPr>
            <a:picLocks noChangeAspect="1" noChangeArrowheads="1"/>
          </p:cNvPicPr>
          <p:nvPr/>
        </p:nvPicPr>
        <p:blipFill>
          <a:blip r:embed="rId2" cstate="print"/>
          <a:srcRect/>
          <a:stretch>
            <a:fillRect/>
          </a:stretch>
        </p:blipFill>
        <p:spPr bwMode="auto">
          <a:xfrm>
            <a:off x="4267200" y="2667000"/>
            <a:ext cx="1676400" cy="5191125"/>
          </a:xfrm>
          <a:prstGeom prst="rect">
            <a:avLst/>
          </a:prstGeom>
          <a:noFill/>
          <a:ln w="9525">
            <a:noFill/>
            <a:miter lim="800000"/>
            <a:headEnd/>
            <a:tailEnd/>
          </a:ln>
        </p:spPr>
      </p:pic>
      <p:sp>
        <p:nvSpPr>
          <p:cNvPr id="13" name="TextBox 12"/>
          <p:cNvSpPr txBox="1"/>
          <p:nvPr/>
        </p:nvSpPr>
        <p:spPr>
          <a:xfrm>
            <a:off x="1066800" y="5685472"/>
            <a:ext cx="2971800" cy="1477328"/>
          </a:xfrm>
          <a:prstGeom prst="rect">
            <a:avLst/>
          </a:prstGeom>
          <a:noFill/>
        </p:spPr>
        <p:txBody>
          <a:bodyPr wrap="square" rtlCol="0">
            <a:spAutoFit/>
          </a:bodyPr>
          <a:lstStyle/>
          <a:p>
            <a:r>
              <a:rPr lang="en-US" dirty="0" smtClean="0"/>
              <a:t>As you can see, the more units you have the smaller the sample size is in comparison to the overall # of units</a:t>
            </a:r>
          </a:p>
        </p:txBody>
      </p:sp>
      <p:sp>
        <p:nvSpPr>
          <p:cNvPr id="14" name="TextBox 13"/>
          <p:cNvSpPr txBox="1"/>
          <p:nvPr/>
        </p:nvSpPr>
        <p:spPr>
          <a:xfrm>
            <a:off x="1066800" y="2895600"/>
            <a:ext cx="3014608" cy="1200329"/>
          </a:xfrm>
          <a:prstGeom prst="rect">
            <a:avLst/>
          </a:prstGeom>
          <a:noFill/>
        </p:spPr>
        <p:txBody>
          <a:bodyPr wrap="none" rtlCol="0">
            <a:spAutoFit/>
          </a:bodyPr>
          <a:lstStyle/>
          <a:p>
            <a:pPr marL="0" lvl="1"/>
            <a:r>
              <a:rPr lang="en-US" dirty="0" smtClean="0"/>
              <a:t>A sample of units will be </a:t>
            </a:r>
          </a:p>
          <a:p>
            <a:pPr marL="0" lvl="1"/>
            <a:r>
              <a:rPr lang="en-US" dirty="0" smtClean="0"/>
              <a:t>selected by the Inspector </a:t>
            </a:r>
          </a:p>
          <a:p>
            <a:pPr marL="0" lvl="1"/>
            <a:r>
              <a:rPr lang="en-US" dirty="0" smtClean="0"/>
              <a:t>via REAC’s Rapid software.</a:t>
            </a:r>
          </a:p>
          <a:p>
            <a:endParaRPr lang="en-US" dirty="0"/>
          </a:p>
        </p:txBody>
      </p:sp>
      <p:pic>
        <p:nvPicPr>
          <p:cNvPr id="7170" name="Picture 2" descr="http://gadgetstouse.com/wp-content/uploads/2013/04/IMG_01881.jpg"/>
          <p:cNvPicPr>
            <a:picLocks noChangeAspect="1" noChangeArrowheads="1"/>
          </p:cNvPicPr>
          <p:nvPr/>
        </p:nvPicPr>
        <p:blipFill>
          <a:blip r:embed="rId3" cstate="print"/>
          <a:srcRect/>
          <a:stretch>
            <a:fillRect/>
          </a:stretch>
        </p:blipFill>
        <p:spPr bwMode="auto">
          <a:xfrm>
            <a:off x="1600200" y="4057650"/>
            <a:ext cx="1905000" cy="142875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a:xfrm>
            <a:off x="685800" y="1676400"/>
            <a:ext cx="5829300" cy="2184400"/>
          </a:xfrm>
        </p:spPr>
        <p:txBody>
          <a:bodyPr/>
          <a:lstStyle/>
          <a:p>
            <a:pPr>
              <a:buClrTx/>
            </a:pPr>
            <a:r>
              <a:rPr lang="en-US" sz="2400" dirty="0" smtClean="0"/>
              <a:t>Remember that this is a snapshot in time and not all units and buildings, if multiple exists, will be inspected.</a:t>
            </a:r>
          </a:p>
          <a:p>
            <a:pPr>
              <a:buClrTx/>
              <a:buFont typeface="Wingdings" pitchFamily="2" charset="2"/>
              <a:buChar char="v"/>
            </a:pPr>
            <a:r>
              <a:rPr lang="en-US" sz="2400" dirty="0" smtClean="0"/>
              <a:t>Scoring Example:</a:t>
            </a:r>
          </a:p>
          <a:p>
            <a:pPr>
              <a:buNone/>
            </a:pPr>
            <a:endParaRPr lang="en-US" dirty="0" smtClean="0"/>
          </a:p>
        </p:txBody>
      </p:sp>
      <p:sp>
        <p:nvSpPr>
          <p:cNvPr id="11"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6145" name="Picture 1"/>
          <p:cNvPicPr>
            <a:picLocks noChangeAspect="1" noChangeArrowheads="1"/>
          </p:cNvPicPr>
          <p:nvPr/>
        </p:nvPicPr>
        <p:blipFill>
          <a:blip r:embed="rId2" cstate="print"/>
          <a:srcRect/>
          <a:stretch>
            <a:fillRect/>
          </a:stretch>
        </p:blipFill>
        <p:spPr bwMode="auto">
          <a:xfrm>
            <a:off x="1143000" y="3352800"/>
            <a:ext cx="3990975" cy="1628775"/>
          </a:xfrm>
          <a:prstGeom prst="rect">
            <a:avLst/>
          </a:prstGeom>
          <a:noFill/>
          <a:ln w="9525">
            <a:noFill/>
            <a:miter lim="800000"/>
            <a:headEnd/>
            <a:tailEnd/>
          </a:ln>
          <a:effectLst/>
        </p:spPr>
      </p:pic>
      <p:pic>
        <p:nvPicPr>
          <p:cNvPr id="6147" name="Picture 3" descr="http://rantopolis.com/wp-content/uploads/2012/03/hole-in-wall1.jpg"/>
          <p:cNvPicPr>
            <a:picLocks noChangeAspect="1" noChangeArrowheads="1"/>
          </p:cNvPicPr>
          <p:nvPr/>
        </p:nvPicPr>
        <p:blipFill>
          <a:blip r:embed="rId3" cstate="print"/>
          <a:srcRect/>
          <a:stretch>
            <a:fillRect/>
          </a:stretch>
        </p:blipFill>
        <p:spPr bwMode="auto">
          <a:xfrm>
            <a:off x="3962401" y="4953000"/>
            <a:ext cx="2590799" cy="2260258"/>
          </a:xfrm>
          <a:prstGeom prst="rect">
            <a:avLst/>
          </a:prstGeom>
          <a:noFill/>
        </p:spPr>
      </p:pic>
      <p:sp>
        <p:nvSpPr>
          <p:cNvPr id="15" name="TextBox 14"/>
          <p:cNvSpPr txBox="1"/>
          <p:nvPr/>
        </p:nvSpPr>
        <p:spPr>
          <a:xfrm>
            <a:off x="1524000" y="5383649"/>
            <a:ext cx="2286000" cy="1169551"/>
          </a:xfrm>
          <a:prstGeom prst="rect">
            <a:avLst/>
          </a:prstGeom>
          <a:noFill/>
        </p:spPr>
        <p:txBody>
          <a:bodyPr wrap="square" rtlCol="0">
            <a:spAutoFit/>
          </a:bodyPr>
          <a:lstStyle/>
          <a:p>
            <a:pPr algn="ctr"/>
            <a:r>
              <a:rPr lang="en-US" sz="1400" i="1" dirty="0" smtClean="0"/>
              <a:t>This hole is considered a Level 3 because it penetrates an adjoining room.</a:t>
            </a:r>
          </a:p>
          <a:p>
            <a:pPr algn="ctr"/>
            <a:endParaRPr lang="en-US" sz="1400" dirty="0"/>
          </a:p>
        </p:txBody>
      </p:sp>
      <p:pic>
        <p:nvPicPr>
          <p:cNvPr id="16" name="Picture 1"/>
          <p:cNvPicPr>
            <a:picLocks noChangeAspect="1" noChangeArrowheads="1"/>
          </p:cNvPicPr>
          <p:nvPr/>
        </p:nvPicPr>
        <p:blipFill>
          <a:blip r:embed="rId4" cstate="print"/>
          <a:srcRect/>
          <a:stretch>
            <a:fillRect/>
          </a:stretch>
        </p:blipFill>
        <p:spPr bwMode="auto">
          <a:xfrm>
            <a:off x="1143000" y="7239000"/>
            <a:ext cx="4067175" cy="1209675"/>
          </a:xfrm>
          <a:prstGeom prst="rect">
            <a:avLst/>
          </a:prstGeom>
          <a:noFill/>
          <a:ln w="9525">
            <a:noFill/>
            <a:miter lim="800000"/>
            <a:headEnd/>
            <a:tailEnd/>
          </a:ln>
          <a:effectLst/>
        </p:spPr>
      </p:pic>
      <p:sp>
        <p:nvSpPr>
          <p:cNvPr id="17" name="Left Arrow Callout 16"/>
          <p:cNvSpPr/>
          <p:nvPr/>
        </p:nvSpPr>
        <p:spPr>
          <a:xfrm>
            <a:off x="4953000" y="7924800"/>
            <a:ext cx="1219200" cy="609600"/>
          </a:xfrm>
          <a:prstGeom prst="leftArrowCallout">
            <a:avLst/>
          </a:prstGeom>
          <a:solidFill>
            <a:schemeClr val="bg1"/>
          </a:solidFill>
          <a:ln w="2857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5410200" y="8077200"/>
            <a:ext cx="761747" cy="369332"/>
          </a:xfrm>
          <a:prstGeom prst="rect">
            <a:avLst/>
          </a:prstGeom>
          <a:noFill/>
        </p:spPr>
        <p:txBody>
          <a:bodyPr wrap="none" rtlCol="0">
            <a:spAutoFit/>
          </a:bodyPr>
          <a:lstStyle/>
          <a:p>
            <a:r>
              <a:rPr lang="en-US" b="1" dirty="0" smtClean="0"/>
              <a:t>99.85</a:t>
            </a:r>
            <a:endParaRPr lang="en-US" b="1" dirty="0"/>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676400"/>
            <a:ext cx="5829300" cy="1295400"/>
          </a:xfrm>
        </p:spPr>
        <p:txBody>
          <a:bodyPr/>
          <a:lstStyle/>
          <a:p>
            <a:pPr>
              <a:buClrTx/>
            </a:pPr>
            <a:r>
              <a:rPr lang="en-US" dirty="0" smtClean="0"/>
              <a:t>So How do I know the Weight, Criticality &amp; Severity %’s?</a:t>
            </a:r>
          </a:p>
          <a:p>
            <a:pPr lvl="1">
              <a:buClrTx/>
              <a:buFont typeface="Arial" pitchFamily="34" charset="0"/>
              <a:buChar char="•"/>
            </a:pPr>
            <a:r>
              <a:rPr lang="en-US" dirty="0" smtClean="0"/>
              <a:t>HUD’s Dictionary of Definitions Document</a:t>
            </a:r>
          </a:p>
        </p:txBody>
      </p:sp>
      <p:sp>
        <p:nvSpPr>
          <p:cNvPr id="4"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8" name="TextBox 7"/>
          <p:cNvSpPr txBox="1"/>
          <p:nvPr/>
        </p:nvSpPr>
        <p:spPr>
          <a:xfrm>
            <a:off x="914400" y="8241268"/>
            <a:ext cx="5089855" cy="369332"/>
          </a:xfrm>
          <a:prstGeom prst="rect">
            <a:avLst/>
          </a:prstGeom>
          <a:noFill/>
        </p:spPr>
        <p:txBody>
          <a:bodyPr wrap="none" rtlCol="0">
            <a:spAutoFit/>
          </a:bodyPr>
          <a:lstStyle/>
          <a:p>
            <a:r>
              <a:rPr lang="en-US" b="1" dirty="0" smtClean="0">
                <a:solidFill>
                  <a:srgbClr val="FF0000"/>
                </a:solidFill>
              </a:rPr>
              <a:t>Higher the Criticality = Higher the Point Loss</a:t>
            </a:r>
            <a:endParaRPr lang="en-US" b="1" dirty="0">
              <a:solidFill>
                <a:srgbClr val="FF0000"/>
              </a:solidFill>
            </a:endParaRPr>
          </a:p>
        </p:txBody>
      </p:sp>
      <p:pic>
        <p:nvPicPr>
          <p:cNvPr id="1031" name="Picture 7"/>
          <p:cNvPicPr>
            <a:picLocks noChangeAspect="1" noChangeArrowheads="1"/>
          </p:cNvPicPr>
          <p:nvPr/>
        </p:nvPicPr>
        <p:blipFill>
          <a:blip r:embed="rId2" cstate="print"/>
          <a:srcRect/>
          <a:stretch>
            <a:fillRect/>
          </a:stretch>
        </p:blipFill>
        <p:spPr bwMode="auto">
          <a:xfrm>
            <a:off x="457200" y="3352800"/>
            <a:ext cx="5943600" cy="4373111"/>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85800" y="1676400"/>
            <a:ext cx="5829300" cy="533400"/>
          </a:xfrm>
        </p:spPr>
        <p:txBody>
          <a:bodyPr/>
          <a:lstStyle/>
          <a:p>
            <a:pPr>
              <a:buClrTx/>
            </a:pPr>
            <a:r>
              <a:rPr lang="en-US" dirty="0" smtClean="0"/>
              <a:t>Understanding Scoring &amp; Levels</a:t>
            </a:r>
            <a:endParaRPr lang="en-US" sz="2000" dirty="0" smtClean="0"/>
          </a:p>
          <a:p>
            <a:endParaRPr lang="en-US" dirty="0"/>
          </a:p>
        </p:txBody>
      </p:sp>
      <p:sp>
        <p:nvSpPr>
          <p:cNvPr id="9" name="Title 7"/>
          <p:cNvSpPr txBox="1">
            <a:spLocks/>
          </p:cNvSpPr>
          <p:nvPr/>
        </p:nvSpPr>
        <p:spPr bwMode="auto">
          <a:xfrm>
            <a:off x="685800" y="457200"/>
            <a:ext cx="5829300" cy="1051984"/>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tx2"/>
                </a:solidFill>
                <a:effectLst/>
                <a:uLnTx/>
                <a:uFillTx/>
                <a:latin typeface="+mj-lt"/>
                <a:ea typeface="+mj-ea"/>
                <a:cs typeface="+mj-cs"/>
              </a:rPr>
              <a:t>Preparing for REAC Inspections: The Quick and Easy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Rectangle 1030"/>
          <p:cNvSpPr>
            <a:spLocks noChangeArrowheads="1"/>
          </p:cNvSpPr>
          <p:nvPr/>
        </p:nvSpPr>
        <p:spPr bwMode="auto">
          <a:xfrm>
            <a:off x="344689" y="3432930"/>
            <a:ext cx="1112950" cy="59296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lIns="92075" tIns="46038" rIns="92075" bIns="46038" anchor="ctr"/>
          <a:lstStyle/>
          <a:p>
            <a:pPr algn="ctr" eaLnBrk="0" hangingPunct="0">
              <a:defRPr/>
            </a:pPr>
            <a:r>
              <a:rPr lang="en-US" sz="2000" dirty="0"/>
              <a:t>Site</a:t>
            </a:r>
          </a:p>
        </p:txBody>
      </p:sp>
      <p:sp>
        <p:nvSpPr>
          <p:cNvPr id="14" name="Rectangle 1031"/>
          <p:cNvSpPr>
            <a:spLocks noChangeArrowheads="1"/>
          </p:cNvSpPr>
          <p:nvPr/>
        </p:nvSpPr>
        <p:spPr bwMode="auto">
          <a:xfrm>
            <a:off x="344689" y="4423530"/>
            <a:ext cx="1112950" cy="59296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lIns="92075" tIns="46038" rIns="92075" bIns="46038" anchor="ctr"/>
          <a:lstStyle/>
          <a:p>
            <a:pPr algn="ctr" eaLnBrk="0" hangingPunct="0">
              <a:defRPr/>
            </a:pPr>
            <a:r>
              <a:rPr lang="en-US" sz="2000" dirty="0"/>
              <a:t>Unit</a:t>
            </a:r>
          </a:p>
        </p:txBody>
      </p:sp>
      <p:sp>
        <p:nvSpPr>
          <p:cNvPr id="15" name="Rectangle 1032"/>
          <p:cNvSpPr>
            <a:spLocks noChangeArrowheads="1"/>
          </p:cNvSpPr>
          <p:nvPr/>
        </p:nvSpPr>
        <p:spPr bwMode="auto">
          <a:xfrm>
            <a:off x="2402088" y="4499730"/>
            <a:ext cx="1560311" cy="59296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92075" tIns="46038" rIns="92075" bIns="46038" anchor="ctr"/>
          <a:lstStyle/>
          <a:p>
            <a:pPr algn="ctr" eaLnBrk="0" hangingPunct="0">
              <a:defRPr/>
            </a:pPr>
            <a:r>
              <a:rPr lang="en-US" dirty="0"/>
              <a:t>Exposed</a:t>
            </a:r>
          </a:p>
          <a:p>
            <a:pPr algn="ctr" eaLnBrk="0" hangingPunct="0">
              <a:defRPr/>
            </a:pPr>
            <a:r>
              <a:rPr lang="en-US" dirty="0"/>
              <a:t>Wires</a:t>
            </a:r>
          </a:p>
        </p:txBody>
      </p:sp>
      <p:sp>
        <p:nvSpPr>
          <p:cNvPr id="16" name="Rectangle 1033"/>
          <p:cNvSpPr>
            <a:spLocks noChangeArrowheads="1"/>
          </p:cNvSpPr>
          <p:nvPr/>
        </p:nvSpPr>
        <p:spPr bwMode="auto">
          <a:xfrm>
            <a:off x="2402088" y="3432930"/>
            <a:ext cx="1560311" cy="59296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92075" tIns="46038" rIns="92075" bIns="46038" anchor="ctr"/>
          <a:lstStyle/>
          <a:p>
            <a:pPr algn="ctr" eaLnBrk="0" hangingPunct="0">
              <a:defRPr/>
            </a:pPr>
            <a:r>
              <a:rPr lang="en-US" dirty="0"/>
              <a:t>Exposed </a:t>
            </a:r>
          </a:p>
          <a:p>
            <a:pPr algn="ctr" eaLnBrk="0" hangingPunct="0">
              <a:defRPr/>
            </a:pPr>
            <a:r>
              <a:rPr lang="en-US" dirty="0"/>
              <a:t> Wires</a:t>
            </a:r>
          </a:p>
        </p:txBody>
      </p:sp>
      <p:sp>
        <p:nvSpPr>
          <p:cNvPr id="17" name="Oval 1037"/>
          <p:cNvSpPr>
            <a:spLocks noChangeArrowheads="1"/>
          </p:cNvSpPr>
          <p:nvPr/>
        </p:nvSpPr>
        <p:spPr bwMode="auto">
          <a:xfrm>
            <a:off x="4840489" y="4501241"/>
            <a:ext cx="1560311" cy="60415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lgn="ctr" eaLnBrk="0" hangingPunct="0">
              <a:defRPr/>
            </a:pPr>
            <a:r>
              <a:rPr lang="en-US" sz="2000" b="1" dirty="0">
                <a:solidFill>
                  <a:schemeClr val="tx1"/>
                </a:solidFill>
              </a:rPr>
              <a:t>Level 3</a:t>
            </a:r>
          </a:p>
        </p:txBody>
      </p:sp>
      <p:grpSp>
        <p:nvGrpSpPr>
          <p:cNvPr id="18" name="Group 1057"/>
          <p:cNvGrpSpPr>
            <a:grpSpLocks/>
          </p:cNvGrpSpPr>
          <p:nvPr/>
        </p:nvGrpSpPr>
        <p:grpSpPr bwMode="auto">
          <a:xfrm>
            <a:off x="1792489" y="3717472"/>
            <a:ext cx="373711" cy="1006928"/>
            <a:chOff x="2702" y="1820"/>
            <a:chExt cx="274" cy="720"/>
          </a:xfrm>
        </p:grpSpPr>
        <p:sp>
          <p:nvSpPr>
            <p:cNvPr id="19" name="Line 1039"/>
            <p:cNvSpPr>
              <a:spLocks noChangeShapeType="1"/>
            </p:cNvSpPr>
            <p:nvPr/>
          </p:nvSpPr>
          <p:spPr bwMode="auto">
            <a:xfrm>
              <a:off x="2702" y="2540"/>
              <a:ext cx="274" cy="0"/>
            </a:xfrm>
            <a:prstGeom prst="line">
              <a:avLst/>
            </a:prstGeom>
            <a:noFill/>
            <a:ln w="12700">
              <a:solidFill>
                <a:schemeClr val="tx1"/>
              </a:solidFill>
              <a:round/>
              <a:headEnd type="none" w="sm" len="sm"/>
              <a:tailEnd type="stealth" w="med" len="lg"/>
            </a:ln>
          </p:spPr>
          <p:txBody>
            <a:bodyPr wrap="none" anchor="ctr"/>
            <a:lstStyle/>
            <a:p>
              <a:endParaRPr lang="en-US" dirty="0"/>
            </a:p>
          </p:txBody>
        </p:sp>
        <p:sp>
          <p:nvSpPr>
            <p:cNvPr id="20" name="Line 1041"/>
            <p:cNvSpPr>
              <a:spLocks noChangeShapeType="1"/>
            </p:cNvSpPr>
            <p:nvPr/>
          </p:nvSpPr>
          <p:spPr bwMode="auto">
            <a:xfrm>
              <a:off x="2750" y="1820"/>
              <a:ext cx="226" cy="0"/>
            </a:xfrm>
            <a:prstGeom prst="line">
              <a:avLst/>
            </a:prstGeom>
            <a:noFill/>
            <a:ln w="12700">
              <a:solidFill>
                <a:schemeClr val="tx1"/>
              </a:solidFill>
              <a:round/>
              <a:headEnd type="none" w="sm" len="sm"/>
              <a:tailEnd type="stealth" w="med" len="lg"/>
            </a:ln>
          </p:spPr>
          <p:txBody>
            <a:bodyPr wrap="none" anchor="ctr"/>
            <a:lstStyle/>
            <a:p>
              <a:endParaRPr lang="en-US" dirty="0"/>
            </a:p>
          </p:txBody>
        </p:sp>
      </p:grpSp>
      <p:grpSp>
        <p:nvGrpSpPr>
          <p:cNvPr id="21" name="Group 1058"/>
          <p:cNvGrpSpPr>
            <a:grpSpLocks/>
          </p:cNvGrpSpPr>
          <p:nvPr/>
        </p:nvGrpSpPr>
        <p:grpSpPr bwMode="auto">
          <a:xfrm>
            <a:off x="1716288" y="2590800"/>
            <a:ext cx="4648200" cy="5638800"/>
            <a:chOff x="2784" y="1056"/>
            <a:chExt cx="2832" cy="2690"/>
          </a:xfrm>
        </p:grpSpPr>
        <p:sp>
          <p:nvSpPr>
            <p:cNvPr id="22" name="Text Box 1049"/>
            <p:cNvSpPr txBox="1">
              <a:spLocks noChangeArrowheads="1"/>
            </p:cNvSpPr>
            <p:nvPr/>
          </p:nvSpPr>
          <p:spPr bwMode="auto">
            <a:xfrm>
              <a:off x="3264" y="1056"/>
              <a:ext cx="1910" cy="220"/>
            </a:xfrm>
            <a:prstGeom prst="rect">
              <a:avLst/>
            </a:prstGeom>
            <a:solidFill>
              <a:schemeClr val="bg1"/>
            </a:solidFill>
            <a:ln w="9525">
              <a:solidFill>
                <a:schemeClr val="tx1"/>
              </a:solidFill>
              <a:miter lim="800000"/>
              <a:headEnd/>
              <a:tailEnd/>
            </a:ln>
            <a:effectLst>
              <a:outerShdw dist="135003" dir="19128844" algn="ctr" rotWithShape="0">
                <a:schemeClr val="tx1"/>
              </a:outerShdw>
            </a:effectLst>
          </p:spPr>
          <p:txBody>
            <a:bodyPr wrap="square">
              <a:spAutoFit/>
            </a:bodyPr>
            <a:lstStyle/>
            <a:p>
              <a:pPr eaLnBrk="0" hangingPunct="0">
                <a:defRPr/>
              </a:pPr>
              <a:r>
                <a:rPr lang="en-US" sz="2400" dirty="0"/>
                <a:t>Deficiency Definitions</a:t>
              </a:r>
              <a:endParaRPr lang="en-US" sz="2400" dirty="0">
                <a:latin typeface="Times New Roman" pitchFamily="18" charset="0"/>
              </a:endParaRPr>
            </a:p>
          </p:txBody>
        </p:sp>
        <p:sp>
          <p:nvSpPr>
            <p:cNvPr id="23" name="Arc 1050"/>
            <p:cNvSpPr>
              <a:spLocks/>
            </p:cNvSpPr>
            <p:nvPr/>
          </p:nvSpPr>
          <p:spPr bwMode="auto">
            <a:xfrm flipH="1">
              <a:off x="2928" y="1200"/>
              <a:ext cx="336"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prstDash val="sysDot"/>
              <a:round/>
              <a:headEnd/>
              <a:tailEnd/>
            </a:ln>
          </p:spPr>
          <p:txBody>
            <a:bodyPr wrap="none" anchor="ctr"/>
            <a:lstStyle/>
            <a:p>
              <a:endParaRPr lang="en-US" dirty="0"/>
            </a:p>
          </p:txBody>
        </p:sp>
        <p:sp>
          <p:nvSpPr>
            <p:cNvPr id="24" name="Arc 1051"/>
            <p:cNvSpPr>
              <a:spLocks/>
            </p:cNvSpPr>
            <p:nvPr/>
          </p:nvSpPr>
          <p:spPr bwMode="auto">
            <a:xfrm>
              <a:off x="5232" y="1200"/>
              <a:ext cx="384"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prstDash val="sysDot"/>
              <a:round/>
              <a:headEnd/>
              <a:tailEnd/>
            </a:ln>
          </p:spPr>
          <p:txBody>
            <a:bodyPr wrap="none" anchor="ctr"/>
            <a:lstStyle/>
            <a:p>
              <a:endParaRPr lang="en-US" dirty="0"/>
            </a:p>
          </p:txBody>
        </p:sp>
        <p:sp>
          <p:nvSpPr>
            <p:cNvPr id="25" name="Line 1052"/>
            <p:cNvSpPr>
              <a:spLocks noChangeShapeType="1"/>
            </p:cNvSpPr>
            <p:nvPr/>
          </p:nvSpPr>
          <p:spPr bwMode="auto">
            <a:xfrm>
              <a:off x="3216" y="3744"/>
              <a:ext cx="2064" cy="0"/>
            </a:xfrm>
            <a:prstGeom prst="line">
              <a:avLst/>
            </a:prstGeom>
            <a:noFill/>
            <a:ln w="38100">
              <a:solidFill>
                <a:schemeClr val="tx1"/>
              </a:solidFill>
              <a:prstDash val="sysDot"/>
              <a:round/>
              <a:headEnd/>
              <a:tailEnd/>
            </a:ln>
          </p:spPr>
          <p:txBody>
            <a:bodyPr wrap="none" anchor="ctr"/>
            <a:lstStyle/>
            <a:p>
              <a:endParaRPr lang="en-US" dirty="0"/>
            </a:p>
          </p:txBody>
        </p:sp>
        <p:sp>
          <p:nvSpPr>
            <p:cNvPr id="26" name="Arc 1053"/>
            <p:cNvSpPr>
              <a:spLocks/>
            </p:cNvSpPr>
            <p:nvPr/>
          </p:nvSpPr>
          <p:spPr bwMode="auto">
            <a:xfrm rot="10779203">
              <a:off x="2784" y="3407"/>
              <a:ext cx="430" cy="339"/>
            </a:xfrm>
            <a:custGeom>
              <a:avLst/>
              <a:gdLst>
                <a:gd name="T0" fmla="*/ 0 w 21583"/>
                <a:gd name="T1" fmla="*/ 0 h 21578"/>
                <a:gd name="T2" fmla="*/ 0 w 21583"/>
                <a:gd name="T3" fmla="*/ 0 h 21578"/>
                <a:gd name="T4" fmla="*/ 0 w 21583"/>
                <a:gd name="T5" fmla="*/ 0 h 21578"/>
                <a:gd name="T6" fmla="*/ 0 60000 65536"/>
                <a:gd name="T7" fmla="*/ 0 60000 65536"/>
                <a:gd name="T8" fmla="*/ 0 60000 65536"/>
                <a:gd name="T9" fmla="*/ 0 w 21583"/>
                <a:gd name="T10" fmla="*/ 0 h 21578"/>
                <a:gd name="T11" fmla="*/ 21583 w 21583"/>
                <a:gd name="T12" fmla="*/ 21578 h 21578"/>
              </a:gdLst>
              <a:ahLst/>
              <a:cxnLst>
                <a:cxn ang="T6">
                  <a:pos x="T0" y="T1"/>
                </a:cxn>
                <a:cxn ang="T7">
                  <a:pos x="T2" y="T3"/>
                </a:cxn>
                <a:cxn ang="T8">
                  <a:pos x="T4" y="T5"/>
                </a:cxn>
              </a:cxnLst>
              <a:rect l="T9" t="T10" r="T11" b="T12"/>
              <a:pathLst>
                <a:path w="21583" h="21578" fill="none" extrusionOk="0">
                  <a:moveTo>
                    <a:pt x="975" y="0"/>
                  </a:moveTo>
                  <a:cubicBezTo>
                    <a:pt x="12180" y="506"/>
                    <a:pt x="21132" y="9505"/>
                    <a:pt x="21582" y="20712"/>
                  </a:cubicBezTo>
                </a:path>
                <a:path w="21583" h="21578" stroke="0" extrusionOk="0">
                  <a:moveTo>
                    <a:pt x="975" y="0"/>
                  </a:moveTo>
                  <a:cubicBezTo>
                    <a:pt x="12180" y="506"/>
                    <a:pt x="21132" y="9505"/>
                    <a:pt x="21582" y="20712"/>
                  </a:cubicBezTo>
                  <a:lnTo>
                    <a:pt x="0" y="21578"/>
                  </a:lnTo>
                  <a:close/>
                </a:path>
              </a:pathLst>
            </a:custGeom>
            <a:noFill/>
            <a:ln w="38100">
              <a:solidFill>
                <a:schemeClr val="tx1"/>
              </a:solidFill>
              <a:prstDash val="sysDot"/>
              <a:round/>
              <a:headEnd/>
              <a:tailEnd/>
            </a:ln>
          </p:spPr>
          <p:txBody>
            <a:bodyPr rot="10800000" wrap="none" anchor="ctr"/>
            <a:lstStyle/>
            <a:p>
              <a:endParaRPr lang="en-US" dirty="0"/>
            </a:p>
          </p:txBody>
        </p:sp>
        <p:sp>
          <p:nvSpPr>
            <p:cNvPr id="27" name="Arc 1054"/>
            <p:cNvSpPr>
              <a:spLocks/>
            </p:cNvSpPr>
            <p:nvPr/>
          </p:nvSpPr>
          <p:spPr bwMode="auto">
            <a:xfrm flipV="1">
              <a:off x="5280" y="3504"/>
              <a:ext cx="28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prstDash val="sysDot"/>
              <a:round/>
              <a:headEnd/>
              <a:tailEnd/>
            </a:ln>
          </p:spPr>
          <p:txBody>
            <a:bodyPr wrap="none" anchor="ctr"/>
            <a:lstStyle/>
            <a:p>
              <a:endParaRPr lang="en-US" dirty="0"/>
            </a:p>
          </p:txBody>
        </p:sp>
      </p:grpSp>
      <p:grpSp>
        <p:nvGrpSpPr>
          <p:cNvPr id="28" name="Group 1057"/>
          <p:cNvGrpSpPr>
            <a:grpSpLocks/>
          </p:cNvGrpSpPr>
          <p:nvPr/>
        </p:nvGrpSpPr>
        <p:grpSpPr bwMode="auto">
          <a:xfrm>
            <a:off x="4307088" y="3717472"/>
            <a:ext cx="308243" cy="1006928"/>
            <a:chOff x="2750" y="1820"/>
            <a:chExt cx="226" cy="720"/>
          </a:xfrm>
        </p:grpSpPr>
        <p:sp>
          <p:nvSpPr>
            <p:cNvPr id="29" name="Line 1039"/>
            <p:cNvSpPr>
              <a:spLocks noChangeShapeType="1"/>
            </p:cNvSpPr>
            <p:nvPr/>
          </p:nvSpPr>
          <p:spPr bwMode="auto">
            <a:xfrm>
              <a:off x="2750" y="2540"/>
              <a:ext cx="226" cy="0"/>
            </a:xfrm>
            <a:prstGeom prst="line">
              <a:avLst/>
            </a:prstGeom>
            <a:noFill/>
            <a:ln w="12700">
              <a:solidFill>
                <a:schemeClr val="tx1"/>
              </a:solidFill>
              <a:round/>
              <a:headEnd type="none" w="sm" len="sm"/>
              <a:tailEnd type="stealth" w="med" len="lg"/>
            </a:ln>
          </p:spPr>
          <p:txBody>
            <a:bodyPr wrap="none" anchor="ctr"/>
            <a:lstStyle/>
            <a:p>
              <a:endParaRPr lang="en-US" dirty="0"/>
            </a:p>
          </p:txBody>
        </p:sp>
        <p:sp>
          <p:nvSpPr>
            <p:cNvPr id="30" name="Line 1041"/>
            <p:cNvSpPr>
              <a:spLocks noChangeShapeType="1"/>
            </p:cNvSpPr>
            <p:nvPr/>
          </p:nvSpPr>
          <p:spPr bwMode="auto">
            <a:xfrm>
              <a:off x="2750" y="1820"/>
              <a:ext cx="226" cy="0"/>
            </a:xfrm>
            <a:prstGeom prst="line">
              <a:avLst/>
            </a:prstGeom>
            <a:noFill/>
            <a:ln w="12700">
              <a:solidFill>
                <a:schemeClr val="tx1"/>
              </a:solidFill>
              <a:round/>
              <a:headEnd type="none" w="sm" len="sm"/>
              <a:tailEnd type="stealth" w="med" len="lg"/>
            </a:ln>
          </p:spPr>
          <p:txBody>
            <a:bodyPr wrap="none" anchor="ctr"/>
            <a:lstStyle/>
            <a:p>
              <a:endParaRPr lang="en-US" dirty="0"/>
            </a:p>
          </p:txBody>
        </p:sp>
      </p:grpSp>
      <p:sp>
        <p:nvSpPr>
          <p:cNvPr id="31" name="Oval 1037"/>
          <p:cNvSpPr>
            <a:spLocks noChangeArrowheads="1"/>
          </p:cNvSpPr>
          <p:nvPr/>
        </p:nvSpPr>
        <p:spPr bwMode="auto">
          <a:xfrm>
            <a:off x="4764289" y="3358241"/>
            <a:ext cx="1560311" cy="60415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lgn="ctr" eaLnBrk="0" hangingPunct="0">
              <a:defRPr/>
            </a:pPr>
            <a:r>
              <a:rPr lang="en-US" sz="2000" b="1" dirty="0">
                <a:solidFill>
                  <a:schemeClr val="tx1"/>
                </a:solidFill>
              </a:rPr>
              <a:t>Level 3</a:t>
            </a:r>
          </a:p>
        </p:txBody>
      </p:sp>
      <p:sp>
        <p:nvSpPr>
          <p:cNvPr id="32" name="Rectangle 1031"/>
          <p:cNvSpPr>
            <a:spLocks noChangeArrowheads="1"/>
          </p:cNvSpPr>
          <p:nvPr/>
        </p:nvSpPr>
        <p:spPr bwMode="auto">
          <a:xfrm>
            <a:off x="344689" y="5642730"/>
            <a:ext cx="1112950" cy="59296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lIns="92075" tIns="46038" rIns="92075" bIns="46038" anchor="ctr"/>
          <a:lstStyle/>
          <a:p>
            <a:pPr algn="ctr" eaLnBrk="0" hangingPunct="0">
              <a:defRPr/>
            </a:pPr>
            <a:r>
              <a:rPr lang="en-US" sz="2000" dirty="0" smtClean="0"/>
              <a:t>Bldg Syst</a:t>
            </a:r>
            <a:endParaRPr lang="en-US" sz="2000" dirty="0"/>
          </a:p>
        </p:txBody>
      </p:sp>
      <p:sp>
        <p:nvSpPr>
          <p:cNvPr id="33" name="Rectangle 1031"/>
          <p:cNvSpPr>
            <a:spLocks noChangeArrowheads="1"/>
          </p:cNvSpPr>
          <p:nvPr/>
        </p:nvSpPr>
        <p:spPr bwMode="auto">
          <a:xfrm>
            <a:off x="344689" y="6709530"/>
            <a:ext cx="1112950" cy="59296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lIns="92075" tIns="46038" rIns="92075" bIns="46038" anchor="ctr"/>
          <a:lstStyle/>
          <a:p>
            <a:pPr algn="ctr" eaLnBrk="0" hangingPunct="0">
              <a:defRPr/>
            </a:pPr>
            <a:r>
              <a:rPr lang="en-US" sz="2000" dirty="0" smtClean="0"/>
              <a:t>Bldg Ext</a:t>
            </a:r>
            <a:endParaRPr lang="en-US" sz="2000" dirty="0"/>
          </a:p>
        </p:txBody>
      </p:sp>
      <p:grpSp>
        <p:nvGrpSpPr>
          <p:cNvPr id="34" name="Group 1057"/>
          <p:cNvGrpSpPr>
            <a:grpSpLocks/>
          </p:cNvGrpSpPr>
          <p:nvPr/>
        </p:nvGrpSpPr>
        <p:grpSpPr bwMode="auto">
          <a:xfrm>
            <a:off x="1716289" y="6003472"/>
            <a:ext cx="373711" cy="1006928"/>
            <a:chOff x="2702" y="1820"/>
            <a:chExt cx="274" cy="720"/>
          </a:xfrm>
        </p:grpSpPr>
        <p:sp>
          <p:nvSpPr>
            <p:cNvPr id="35" name="Line 1039"/>
            <p:cNvSpPr>
              <a:spLocks noChangeShapeType="1"/>
            </p:cNvSpPr>
            <p:nvPr/>
          </p:nvSpPr>
          <p:spPr bwMode="auto">
            <a:xfrm>
              <a:off x="2702" y="2540"/>
              <a:ext cx="274" cy="0"/>
            </a:xfrm>
            <a:prstGeom prst="line">
              <a:avLst/>
            </a:prstGeom>
            <a:noFill/>
            <a:ln w="12700">
              <a:solidFill>
                <a:schemeClr val="tx1"/>
              </a:solidFill>
              <a:round/>
              <a:headEnd type="none" w="sm" len="sm"/>
              <a:tailEnd type="stealth" w="med" len="lg"/>
            </a:ln>
          </p:spPr>
          <p:txBody>
            <a:bodyPr wrap="none" anchor="ctr"/>
            <a:lstStyle/>
            <a:p>
              <a:endParaRPr lang="en-US" dirty="0"/>
            </a:p>
          </p:txBody>
        </p:sp>
        <p:sp>
          <p:nvSpPr>
            <p:cNvPr id="36" name="Line 1041"/>
            <p:cNvSpPr>
              <a:spLocks noChangeShapeType="1"/>
            </p:cNvSpPr>
            <p:nvPr/>
          </p:nvSpPr>
          <p:spPr bwMode="auto">
            <a:xfrm>
              <a:off x="2750" y="1820"/>
              <a:ext cx="226" cy="0"/>
            </a:xfrm>
            <a:prstGeom prst="line">
              <a:avLst/>
            </a:prstGeom>
            <a:noFill/>
            <a:ln w="12700">
              <a:solidFill>
                <a:schemeClr val="tx1"/>
              </a:solidFill>
              <a:round/>
              <a:headEnd type="none" w="sm" len="sm"/>
              <a:tailEnd type="stealth" w="med" len="lg"/>
            </a:ln>
          </p:spPr>
          <p:txBody>
            <a:bodyPr wrap="none" anchor="ctr"/>
            <a:lstStyle/>
            <a:p>
              <a:endParaRPr lang="en-US" dirty="0"/>
            </a:p>
          </p:txBody>
        </p:sp>
      </p:grpSp>
      <p:sp>
        <p:nvSpPr>
          <p:cNvPr id="37" name="Rectangle 1032"/>
          <p:cNvSpPr>
            <a:spLocks noChangeArrowheads="1"/>
          </p:cNvSpPr>
          <p:nvPr/>
        </p:nvSpPr>
        <p:spPr bwMode="auto">
          <a:xfrm>
            <a:off x="2325888" y="6785730"/>
            <a:ext cx="1560311" cy="59296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92075" tIns="46038" rIns="92075" bIns="46038" anchor="ctr"/>
          <a:lstStyle/>
          <a:p>
            <a:pPr algn="ctr" eaLnBrk="0" hangingPunct="0">
              <a:defRPr/>
            </a:pPr>
            <a:r>
              <a:rPr lang="en-US" dirty="0"/>
              <a:t>Exposed</a:t>
            </a:r>
          </a:p>
          <a:p>
            <a:pPr algn="ctr" eaLnBrk="0" hangingPunct="0">
              <a:defRPr/>
            </a:pPr>
            <a:r>
              <a:rPr lang="en-US" dirty="0"/>
              <a:t>Wires</a:t>
            </a:r>
          </a:p>
        </p:txBody>
      </p:sp>
      <p:sp>
        <p:nvSpPr>
          <p:cNvPr id="38" name="Rectangle 1032"/>
          <p:cNvSpPr>
            <a:spLocks noChangeArrowheads="1"/>
          </p:cNvSpPr>
          <p:nvPr/>
        </p:nvSpPr>
        <p:spPr bwMode="auto">
          <a:xfrm>
            <a:off x="2402088" y="5566530"/>
            <a:ext cx="1560311" cy="59296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92075" tIns="46038" rIns="92075" bIns="46038" anchor="ctr"/>
          <a:lstStyle/>
          <a:p>
            <a:pPr algn="ctr" eaLnBrk="0" hangingPunct="0">
              <a:defRPr/>
            </a:pPr>
            <a:r>
              <a:rPr lang="en-US" dirty="0"/>
              <a:t>Exposed</a:t>
            </a:r>
          </a:p>
          <a:p>
            <a:pPr algn="ctr" eaLnBrk="0" hangingPunct="0">
              <a:defRPr/>
            </a:pPr>
            <a:r>
              <a:rPr lang="en-US" dirty="0"/>
              <a:t>Wires</a:t>
            </a:r>
          </a:p>
        </p:txBody>
      </p:sp>
      <p:grpSp>
        <p:nvGrpSpPr>
          <p:cNvPr id="39" name="Group 1057"/>
          <p:cNvGrpSpPr>
            <a:grpSpLocks/>
          </p:cNvGrpSpPr>
          <p:nvPr/>
        </p:nvGrpSpPr>
        <p:grpSpPr bwMode="auto">
          <a:xfrm>
            <a:off x="4307088" y="6003472"/>
            <a:ext cx="308243" cy="1006928"/>
            <a:chOff x="2750" y="1820"/>
            <a:chExt cx="226" cy="720"/>
          </a:xfrm>
        </p:grpSpPr>
        <p:sp>
          <p:nvSpPr>
            <p:cNvPr id="40" name="Line 1039"/>
            <p:cNvSpPr>
              <a:spLocks noChangeShapeType="1"/>
            </p:cNvSpPr>
            <p:nvPr/>
          </p:nvSpPr>
          <p:spPr bwMode="auto">
            <a:xfrm>
              <a:off x="2750" y="2540"/>
              <a:ext cx="226" cy="0"/>
            </a:xfrm>
            <a:prstGeom prst="line">
              <a:avLst/>
            </a:prstGeom>
            <a:noFill/>
            <a:ln w="12700">
              <a:solidFill>
                <a:schemeClr val="tx1"/>
              </a:solidFill>
              <a:round/>
              <a:headEnd type="none" w="sm" len="sm"/>
              <a:tailEnd type="stealth" w="med" len="lg"/>
            </a:ln>
          </p:spPr>
          <p:txBody>
            <a:bodyPr wrap="none" anchor="ctr"/>
            <a:lstStyle/>
            <a:p>
              <a:endParaRPr lang="en-US" dirty="0"/>
            </a:p>
          </p:txBody>
        </p:sp>
        <p:sp>
          <p:nvSpPr>
            <p:cNvPr id="41" name="Line 1041"/>
            <p:cNvSpPr>
              <a:spLocks noChangeShapeType="1"/>
            </p:cNvSpPr>
            <p:nvPr/>
          </p:nvSpPr>
          <p:spPr bwMode="auto">
            <a:xfrm>
              <a:off x="2750" y="1820"/>
              <a:ext cx="226" cy="0"/>
            </a:xfrm>
            <a:prstGeom prst="line">
              <a:avLst/>
            </a:prstGeom>
            <a:noFill/>
            <a:ln w="12700">
              <a:solidFill>
                <a:schemeClr val="tx1"/>
              </a:solidFill>
              <a:round/>
              <a:headEnd type="none" w="sm" len="sm"/>
              <a:tailEnd type="stealth" w="med" len="lg"/>
            </a:ln>
          </p:spPr>
          <p:txBody>
            <a:bodyPr wrap="none" anchor="ctr"/>
            <a:lstStyle/>
            <a:p>
              <a:endParaRPr lang="en-US" dirty="0"/>
            </a:p>
          </p:txBody>
        </p:sp>
      </p:grpSp>
      <p:sp>
        <p:nvSpPr>
          <p:cNvPr id="42" name="Oval 1037"/>
          <p:cNvSpPr>
            <a:spLocks noChangeArrowheads="1"/>
          </p:cNvSpPr>
          <p:nvPr/>
        </p:nvSpPr>
        <p:spPr bwMode="auto">
          <a:xfrm>
            <a:off x="4916689" y="6781800"/>
            <a:ext cx="1560311" cy="60415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lgn="ctr" eaLnBrk="0" hangingPunct="0">
              <a:defRPr/>
            </a:pPr>
            <a:r>
              <a:rPr lang="en-US" sz="2000" b="1" dirty="0">
                <a:solidFill>
                  <a:schemeClr val="tx1"/>
                </a:solidFill>
              </a:rPr>
              <a:t>Level 3</a:t>
            </a:r>
          </a:p>
        </p:txBody>
      </p:sp>
      <p:sp>
        <p:nvSpPr>
          <p:cNvPr id="43" name="Oval 1037"/>
          <p:cNvSpPr>
            <a:spLocks noChangeArrowheads="1"/>
          </p:cNvSpPr>
          <p:nvPr/>
        </p:nvSpPr>
        <p:spPr bwMode="auto">
          <a:xfrm>
            <a:off x="4840489" y="5644241"/>
            <a:ext cx="1560311" cy="60415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lgn="ctr" eaLnBrk="0" hangingPunct="0">
              <a:defRPr/>
            </a:pPr>
            <a:r>
              <a:rPr lang="en-US" sz="2000" b="1" dirty="0">
                <a:solidFill>
                  <a:schemeClr val="tx1"/>
                </a:solidFill>
              </a:rPr>
              <a:t>Level 3</a:t>
            </a:r>
          </a:p>
        </p:txBody>
      </p:sp>
      <p:sp>
        <p:nvSpPr>
          <p:cNvPr id="85" name="TextBox 84"/>
          <p:cNvSpPr txBox="1"/>
          <p:nvPr/>
        </p:nvSpPr>
        <p:spPr>
          <a:xfrm>
            <a:off x="5334000" y="3962400"/>
            <a:ext cx="1184940" cy="369332"/>
          </a:xfrm>
          <a:prstGeom prst="rect">
            <a:avLst/>
          </a:prstGeom>
          <a:noFill/>
        </p:spPr>
        <p:txBody>
          <a:bodyPr wrap="none" rtlCol="0">
            <a:spAutoFit/>
          </a:bodyPr>
          <a:lstStyle/>
          <a:p>
            <a:r>
              <a:rPr lang="en-US" dirty="0" smtClean="0">
                <a:solidFill>
                  <a:srgbClr val="FF0000"/>
                </a:solidFill>
              </a:rPr>
              <a:t>9.4 points</a:t>
            </a:r>
            <a:endParaRPr lang="en-US" dirty="0">
              <a:solidFill>
                <a:srgbClr val="FF0000"/>
              </a:solidFill>
            </a:endParaRPr>
          </a:p>
        </p:txBody>
      </p:sp>
      <p:sp>
        <p:nvSpPr>
          <p:cNvPr id="90" name="TextBox 89"/>
          <p:cNvSpPr txBox="1"/>
          <p:nvPr/>
        </p:nvSpPr>
        <p:spPr>
          <a:xfrm>
            <a:off x="5257800" y="5105400"/>
            <a:ext cx="1184940" cy="369332"/>
          </a:xfrm>
          <a:prstGeom prst="rect">
            <a:avLst/>
          </a:prstGeom>
          <a:noFill/>
        </p:spPr>
        <p:txBody>
          <a:bodyPr wrap="none" rtlCol="0">
            <a:spAutoFit/>
          </a:bodyPr>
          <a:lstStyle/>
          <a:p>
            <a:r>
              <a:rPr lang="en-US" dirty="0" smtClean="0">
                <a:solidFill>
                  <a:srgbClr val="FF0000"/>
                </a:solidFill>
              </a:rPr>
              <a:t>1.3 points</a:t>
            </a:r>
            <a:endParaRPr lang="en-US" dirty="0">
              <a:solidFill>
                <a:srgbClr val="FF0000"/>
              </a:solidFill>
            </a:endParaRPr>
          </a:p>
        </p:txBody>
      </p:sp>
      <p:sp>
        <p:nvSpPr>
          <p:cNvPr id="91" name="TextBox 90"/>
          <p:cNvSpPr txBox="1"/>
          <p:nvPr/>
        </p:nvSpPr>
        <p:spPr>
          <a:xfrm>
            <a:off x="5257800" y="6248400"/>
            <a:ext cx="1184940" cy="369332"/>
          </a:xfrm>
          <a:prstGeom prst="rect">
            <a:avLst/>
          </a:prstGeom>
          <a:noFill/>
        </p:spPr>
        <p:txBody>
          <a:bodyPr wrap="none" rtlCol="0">
            <a:spAutoFit/>
          </a:bodyPr>
          <a:lstStyle/>
          <a:p>
            <a:r>
              <a:rPr lang="en-US" dirty="0" smtClean="0">
                <a:solidFill>
                  <a:srgbClr val="FF0000"/>
                </a:solidFill>
              </a:rPr>
              <a:t>0.7 points</a:t>
            </a:r>
            <a:endParaRPr lang="en-US" dirty="0">
              <a:solidFill>
                <a:srgbClr val="FF0000"/>
              </a:solidFill>
            </a:endParaRPr>
          </a:p>
        </p:txBody>
      </p:sp>
      <p:sp>
        <p:nvSpPr>
          <p:cNvPr id="92" name="TextBox 91"/>
          <p:cNvSpPr txBox="1"/>
          <p:nvPr/>
        </p:nvSpPr>
        <p:spPr>
          <a:xfrm>
            <a:off x="5257800" y="7391400"/>
            <a:ext cx="1184940" cy="369332"/>
          </a:xfrm>
          <a:prstGeom prst="rect">
            <a:avLst/>
          </a:prstGeom>
          <a:noFill/>
        </p:spPr>
        <p:txBody>
          <a:bodyPr wrap="none" rtlCol="0">
            <a:spAutoFit/>
          </a:bodyPr>
          <a:lstStyle/>
          <a:p>
            <a:r>
              <a:rPr lang="en-US" dirty="0" smtClean="0">
                <a:solidFill>
                  <a:srgbClr val="FF0000"/>
                </a:solidFill>
              </a:rPr>
              <a:t>0.7 points</a:t>
            </a:r>
            <a:endParaRPr lang="en-US" dirty="0">
              <a:solidFill>
                <a:srgbClr val="FF0000"/>
              </a:solidFill>
            </a:endParaRPr>
          </a:p>
        </p:txBody>
      </p:sp>
      <p:sp>
        <p:nvSpPr>
          <p:cNvPr id="93" name="TextBox 92"/>
          <p:cNvSpPr txBox="1"/>
          <p:nvPr/>
        </p:nvSpPr>
        <p:spPr>
          <a:xfrm>
            <a:off x="1371600" y="8458200"/>
            <a:ext cx="4299575" cy="307777"/>
          </a:xfrm>
          <a:prstGeom prst="rect">
            <a:avLst/>
          </a:prstGeom>
          <a:noFill/>
        </p:spPr>
        <p:txBody>
          <a:bodyPr wrap="none" rtlCol="0">
            <a:spAutoFit/>
          </a:bodyPr>
          <a:lstStyle/>
          <a:p>
            <a:r>
              <a:rPr lang="en-US" sz="1400" b="1" i="1" dirty="0" smtClean="0"/>
              <a:t>* Based on a 21 Building Property with 100 Units</a:t>
            </a:r>
            <a:endParaRPr lang="en-US" sz="1400" b="1" i="1" dirty="0"/>
          </a:p>
        </p:txBody>
      </p:sp>
    </p:spTree>
  </p:cSld>
  <p:clrMapOvr>
    <a:masterClrMapping/>
  </p:clrMapOvr>
  <p:transition spd="med" advClick="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4880</TotalTime>
  <Words>1775</Words>
  <Application>Microsoft Office PowerPoint</Application>
  <PresentationFormat>On-screen Show (4:3)</PresentationFormat>
  <Paragraphs>312</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Equity</vt:lpstr>
      <vt:lpstr>Preparing for REAC Inspections: The Quick and Easy</vt:lpstr>
      <vt:lpstr>Preparing for REAC Inspections: The Quick and Easy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Resolving EIV Income Discrepancies</dc:title>
  <dc:creator>Bill Cranor</dc:creator>
  <cp:lastModifiedBy>6tr8i60yuhjnm</cp:lastModifiedBy>
  <cp:revision>535</cp:revision>
  <dcterms:created xsi:type="dcterms:W3CDTF">2011-02-03T12:43:55Z</dcterms:created>
  <dcterms:modified xsi:type="dcterms:W3CDTF">2015-07-22T23:24:52Z</dcterms:modified>
</cp:coreProperties>
</file>