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8DFD140-BD4B-459C-8FAE-8DAC962F85B4}" type="slidenum">
              <a:rPr lang="en-US" smtClean="0"/>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DFD140-BD4B-459C-8FAE-8DAC962F85B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DFD140-BD4B-459C-8FAE-8DAC962F85B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DFD140-BD4B-459C-8FAE-8DAC962F85B4}" type="slidenum">
              <a:rPr lang="en-US" smtClean="0"/>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8DFD140-BD4B-459C-8FAE-8DAC962F85B4}"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DFD140-BD4B-459C-8FAE-8DAC962F85B4}" type="slidenum">
              <a:rPr lang="en-US" smtClean="0"/>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DFD140-BD4B-459C-8FAE-8DAC962F85B4}" type="slidenum">
              <a:rPr lang="en-US" smtClean="0"/>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DFD140-BD4B-459C-8FAE-8DAC962F85B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DFD140-BD4B-459C-8FAE-8DAC962F85B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DFD140-BD4B-459C-8FAE-8DAC962F85B4}" type="slidenum">
              <a:rPr lang="en-US" smtClean="0"/>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7214279-507E-44CC-B862-EFEC9BA36227}" type="datetimeFigureOut">
              <a:rPr lang="en-US" smtClean="0"/>
              <a:t>8/23/2010</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C8DFD140-BD4B-459C-8FAE-8DAC962F85B4}" type="slidenum">
              <a:rPr lang="en-US" smtClean="0"/>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7214279-507E-44CC-B862-EFEC9BA36227}" type="datetimeFigureOut">
              <a:rPr lang="en-US" smtClean="0"/>
              <a:t>8/23/2010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8DFD140-BD4B-459C-8FAE-8DAC962F85B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THURMAN MILES, DIRECTOR</a:t>
            </a:r>
          </a:p>
          <a:p>
            <a:r>
              <a:rPr lang="en-US" dirty="0" smtClean="0"/>
              <a:t>FORT WORTH FHEO CENTER</a:t>
            </a:r>
            <a:endParaRPr lang="en-US" dirty="0"/>
          </a:p>
        </p:txBody>
      </p:sp>
      <p:sp>
        <p:nvSpPr>
          <p:cNvPr id="2" name="Title 1"/>
          <p:cNvSpPr>
            <a:spLocks noGrp="1"/>
          </p:cNvSpPr>
          <p:nvPr>
            <p:ph type="ctrTitle"/>
          </p:nvPr>
        </p:nvSpPr>
        <p:spPr/>
        <p:txBody>
          <a:bodyPr>
            <a:normAutofit/>
          </a:bodyPr>
          <a:lstStyle/>
          <a:p>
            <a:r>
              <a:rPr lang="en-US" dirty="0" smtClean="0"/>
              <a:t>REASONABLE ACCOMMODATION</a:t>
            </a:r>
            <a:br>
              <a:rPr lang="en-US" dirty="0" smtClean="0"/>
            </a:br>
            <a:r>
              <a:rPr lang="en-US" dirty="0" smtClean="0"/>
              <a:t>DOCUMENTATION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Kinds of Information that may be</a:t>
            </a:r>
            <a:br>
              <a:rPr lang="en-US" dirty="0" smtClean="0"/>
            </a:br>
            <a:r>
              <a:rPr lang="en-US" dirty="0" smtClean="0"/>
              <a:t>requested</a:t>
            </a:r>
            <a:endParaRPr lang="en-US" dirty="0"/>
          </a:p>
        </p:txBody>
      </p:sp>
      <p:sp>
        <p:nvSpPr>
          <p:cNvPr id="3" name="Content Placeholder 2"/>
          <p:cNvSpPr>
            <a:spLocks noGrp="1"/>
          </p:cNvSpPr>
          <p:nvPr>
            <p:ph sz="quarter" idx="1"/>
          </p:nvPr>
        </p:nvSpPr>
        <p:spPr/>
        <p:txBody>
          <a:bodyPr>
            <a:normAutofit/>
          </a:bodyPr>
          <a:lstStyle/>
          <a:p>
            <a:r>
              <a:rPr lang="en-US" dirty="0" smtClean="0"/>
              <a:t>Person has a known disability</a:t>
            </a:r>
          </a:p>
          <a:p>
            <a:r>
              <a:rPr lang="en-US" dirty="0" smtClean="0"/>
              <a:t>Is requesting a reasonable accommodation.</a:t>
            </a:r>
          </a:p>
          <a:p>
            <a:r>
              <a:rPr lang="en-US" dirty="0" smtClean="0"/>
              <a:t>A housing provider is entitled to obtain information that is necessary to evaluate if a requested reasonable accommodation may be necessary because of a disability;</a:t>
            </a:r>
          </a:p>
          <a:p>
            <a:r>
              <a:rPr lang="en-US" dirty="0" smtClean="0"/>
              <a:t>If a person’s disability is obvious, or otherwise known to the provider, and if the need for the accommodation is apparent or known, then the provider may not request any additional information.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r>
              <a:rPr lang="en-US" dirty="0" smtClean="0"/>
              <a:t>If the requestor’s disability is known or readily apparent to the provider, but the need for the accommodation is not readily apparent, the provider may request only information that is necessary to evaluate the disability related need for the accommodation.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that may be requested in support of  accommodation</a:t>
            </a:r>
            <a:endParaRPr lang="en-US" dirty="0"/>
          </a:p>
        </p:txBody>
      </p:sp>
      <p:sp>
        <p:nvSpPr>
          <p:cNvPr id="3" name="Content Placeholder 2"/>
          <p:cNvSpPr>
            <a:spLocks noGrp="1"/>
          </p:cNvSpPr>
          <p:nvPr>
            <p:ph sz="quarter" idx="1"/>
          </p:nvPr>
        </p:nvSpPr>
        <p:spPr/>
        <p:txBody>
          <a:bodyPr>
            <a:normAutofit/>
          </a:bodyPr>
          <a:lstStyle/>
          <a:p>
            <a:r>
              <a:rPr lang="en-US" dirty="0" smtClean="0"/>
              <a:t>In response to a request for a reasonable accommodation, a housing provider may request reliable disability-related information that is:</a:t>
            </a:r>
          </a:p>
          <a:p>
            <a:r>
              <a:rPr lang="en-US" dirty="0" smtClean="0"/>
              <a:t>1) necessary to verify that the person meets the Act’s definition of disability;</a:t>
            </a:r>
          </a:p>
          <a:p>
            <a:r>
              <a:rPr lang="en-US" dirty="0" smtClean="0"/>
              <a:t>2) describes the needed accommodation, and</a:t>
            </a:r>
          </a:p>
          <a:p>
            <a:r>
              <a:rPr lang="en-US" dirty="0" smtClean="0"/>
              <a:t>3) shows the relationship between the person’s disability and the need for the requested accommodation.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continued.</a:t>
            </a:r>
            <a:endParaRPr lang="en-US" dirty="0"/>
          </a:p>
        </p:txBody>
      </p:sp>
      <p:sp>
        <p:nvSpPr>
          <p:cNvPr id="3" name="Content Placeholder 2"/>
          <p:cNvSpPr>
            <a:spLocks noGrp="1"/>
          </p:cNvSpPr>
          <p:nvPr>
            <p:ph sz="quarter" idx="1"/>
          </p:nvPr>
        </p:nvSpPr>
        <p:spPr/>
        <p:txBody>
          <a:bodyPr>
            <a:normAutofit/>
          </a:bodyPr>
          <a:lstStyle/>
          <a:p>
            <a:r>
              <a:rPr lang="en-US" dirty="0" smtClean="0"/>
              <a:t>Information verifying the person meets the definition of disability can be provided;</a:t>
            </a:r>
          </a:p>
          <a:p>
            <a:r>
              <a:rPr lang="en-US" dirty="0" smtClean="0"/>
              <a:t>A) by the individual themselves or a credible statement by the individual (proof of receipt of Social Security Disability Insurance benefits</a:t>
            </a:r>
          </a:p>
          <a:p>
            <a:r>
              <a:rPr lang="en-US" dirty="0" smtClean="0"/>
              <a:t>B) Supplemental Security Income</a:t>
            </a:r>
          </a:p>
          <a:p>
            <a:r>
              <a:rPr lang="en-US" dirty="0" smtClean="0"/>
              <a:t>C) A doctor or other medical professional;</a:t>
            </a:r>
          </a:p>
          <a:p>
            <a:r>
              <a:rPr lang="en-US" dirty="0" smtClean="0"/>
              <a:t>D) a peer support group,</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Verifying Info. Cont’d.</a:t>
            </a:r>
            <a:endParaRPr lang="en-US" dirty="0"/>
          </a:p>
        </p:txBody>
      </p:sp>
      <p:sp>
        <p:nvSpPr>
          <p:cNvPr id="3" name="Content Placeholder 2"/>
          <p:cNvSpPr>
            <a:spLocks noGrp="1"/>
          </p:cNvSpPr>
          <p:nvPr>
            <p:ph sz="quarter" idx="1"/>
          </p:nvPr>
        </p:nvSpPr>
        <p:spPr/>
        <p:txBody>
          <a:bodyPr/>
          <a:lstStyle/>
          <a:p>
            <a:r>
              <a:rPr lang="en-US" dirty="0" smtClean="0"/>
              <a:t>E) a non-medical service agency; or</a:t>
            </a:r>
          </a:p>
          <a:p>
            <a:r>
              <a:rPr lang="en-US" dirty="0" smtClean="0"/>
              <a:t>F) a reliable third party who is in a position to know about the individual’s disability;</a:t>
            </a:r>
          </a:p>
          <a:p>
            <a:r>
              <a:rPr lang="en-US" dirty="0" smtClean="0"/>
              <a:t>In most instances, an individual’s medical records or detailed information about the nature of the person’s disability is not required for this inquiry.</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can a Request be Denied?</a:t>
            </a:r>
            <a:endParaRPr lang="en-US" dirty="0"/>
          </a:p>
        </p:txBody>
      </p:sp>
      <p:sp>
        <p:nvSpPr>
          <p:cNvPr id="3" name="Content Placeholder 2"/>
          <p:cNvSpPr>
            <a:spLocks noGrp="1"/>
          </p:cNvSpPr>
          <p:nvPr>
            <p:ph sz="quarter" idx="1"/>
          </p:nvPr>
        </p:nvSpPr>
        <p:spPr/>
        <p:txBody>
          <a:bodyPr>
            <a:normAutofit/>
          </a:bodyPr>
          <a:lstStyle/>
          <a:p>
            <a:r>
              <a:rPr lang="en-US" dirty="0" smtClean="0"/>
              <a:t>If the request was not made by or on behalf of a person with a disability or there is no disability-related need for the accommodation;</a:t>
            </a:r>
            <a:endParaRPr lang="en-US" dirty="0"/>
          </a:p>
          <a:p>
            <a:r>
              <a:rPr lang="en-US" dirty="0" smtClean="0"/>
              <a:t>If providing the accommodation is not reasonable</a:t>
            </a:r>
          </a:p>
          <a:p>
            <a:r>
              <a:rPr lang="en-US" dirty="0" smtClean="0"/>
              <a:t>Would impose an undue financial and administrative burden on the provider or would fundamentally alter the provider’s operations.</a:t>
            </a:r>
          </a:p>
          <a:p>
            <a:r>
              <a:rPr lang="en-US" dirty="0" smtClean="0"/>
              <a:t>The determination of an undue financial or administrative burden is made on a case-by-case basis.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Evaluation of verifying Statements</a:t>
            </a:r>
            <a:endParaRPr lang="en-US" dirty="0"/>
          </a:p>
        </p:txBody>
      </p:sp>
      <p:sp>
        <p:nvSpPr>
          <p:cNvPr id="3" name="Content Placeholder 2"/>
          <p:cNvSpPr>
            <a:spLocks noGrp="1"/>
          </p:cNvSpPr>
          <p:nvPr>
            <p:ph sz="quarter" idx="1"/>
          </p:nvPr>
        </p:nvSpPr>
        <p:spPr/>
        <p:txBody>
          <a:bodyPr>
            <a:normAutofit/>
          </a:bodyPr>
          <a:lstStyle/>
          <a:p>
            <a:r>
              <a:rPr lang="en-US" dirty="0" smtClean="0"/>
              <a:t>Does the person have a disability?</a:t>
            </a:r>
          </a:p>
          <a:p>
            <a:r>
              <a:rPr lang="en-US" dirty="0" smtClean="0"/>
              <a:t>Does the person need an accommodation in rules, policies, practices, or services?</a:t>
            </a:r>
          </a:p>
          <a:p>
            <a:r>
              <a:rPr lang="en-US" dirty="0" smtClean="0"/>
              <a:t>Is the accommodation necessary for the disabled person to have an equal opportunity to use and enjoy the dwelling?</a:t>
            </a:r>
          </a:p>
          <a:p>
            <a:r>
              <a:rPr lang="en-US" dirty="0" smtClean="0"/>
              <a:t>Is there a nexus between the requested accommodation and the person’s disability?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Alternatives to Requested Accommodations</a:t>
            </a:r>
            <a:endParaRPr lang="en-US" dirty="0"/>
          </a:p>
        </p:txBody>
      </p:sp>
      <p:sp>
        <p:nvSpPr>
          <p:cNvPr id="3" name="Content Placeholder 2"/>
          <p:cNvSpPr>
            <a:spLocks noGrp="1"/>
          </p:cNvSpPr>
          <p:nvPr>
            <p:ph sz="quarter" idx="1"/>
          </p:nvPr>
        </p:nvSpPr>
        <p:spPr/>
        <p:txBody>
          <a:bodyPr/>
          <a:lstStyle/>
          <a:p>
            <a:r>
              <a:rPr lang="en-US" dirty="0" smtClean="0"/>
              <a:t>If a housing provider believes the requested accommodation is not reasonable, the provider should engage in an interactive process to determine if a there is an alternative can be provided that is acceptable</a:t>
            </a:r>
          </a:p>
          <a:p>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60</TotalTime>
  <Words>493</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REASONABLE ACCOMMODATION DOCUMENTATION</vt:lpstr>
      <vt:lpstr>Kinds of Information that may be requested</vt:lpstr>
      <vt:lpstr>CONTINUED</vt:lpstr>
      <vt:lpstr>Information that may be requested in support of  accommodation</vt:lpstr>
      <vt:lpstr>Information continued.</vt:lpstr>
      <vt:lpstr>Verifying Info. Cont’d.</vt:lpstr>
      <vt:lpstr>When can a Request be Denied?</vt:lpstr>
      <vt:lpstr>Evaluation of verifying Statements</vt:lpstr>
      <vt:lpstr>Alternatives to Requested Accommodations</vt:lpstr>
    </vt:vector>
  </TitlesOfParts>
  <Company>Housing and Urban Development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REASONABLE ACCOMMODATION DOCUMENTATION</dc:title>
  <dc:creator>h11521</dc:creator>
  <cp:lastModifiedBy>h11521</cp:lastModifiedBy>
  <cp:revision>7</cp:revision>
  <dcterms:created xsi:type="dcterms:W3CDTF">2010-08-23T19:49:06Z</dcterms:created>
  <dcterms:modified xsi:type="dcterms:W3CDTF">2010-08-23T20:49:19Z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54431983</vt:i4>
  </property>
  <property fmtid="{D5CDD505-2E9C-101B-9397-08002B2CF9AE}" pid="3" name="_NewReviewCycle">
    <vt:lpwstr/>
  </property>
  <property fmtid="{D5CDD505-2E9C-101B-9397-08002B2CF9AE}" pid="4" name="_EmailSubject">
    <vt:lpwstr>Presentation - Rural Rental Housing Association</vt:lpwstr>
  </property>
  <property fmtid="{D5CDD505-2E9C-101B-9397-08002B2CF9AE}" pid="5" name="_AuthorEmail">
    <vt:lpwstr>Thurman.G.Miles@hud.gov</vt:lpwstr>
  </property>
  <property fmtid="{D5CDD505-2E9C-101B-9397-08002B2CF9AE}" pid="6" name="_AuthorEmailDisplayName">
    <vt:lpwstr>Miles, Thurman G</vt:lpwstr>
  </property>
</Properties>
</file>